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9"/>
  </p:notesMasterIdLst>
  <p:sldIdLst>
    <p:sldId id="804" r:id="rId3"/>
    <p:sldId id="815" r:id="rId4"/>
    <p:sldId id="816" r:id="rId5"/>
    <p:sldId id="822" r:id="rId6"/>
    <p:sldId id="833" r:id="rId7"/>
    <p:sldId id="836" r:id="rId8"/>
    <p:sldId id="837" r:id="rId9"/>
    <p:sldId id="838" r:id="rId10"/>
    <p:sldId id="839" r:id="rId11"/>
    <p:sldId id="831" r:id="rId12"/>
    <p:sldId id="828" r:id="rId13"/>
    <p:sldId id="840" r:id="rId14"/>
    <p:sldId id="829" r:id="rId15"/>
    <p:sldId id="835" r:id="rId16"/>
    <p:sldId id="826" r:id="rId17"/>
    <p:sldId id="8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fsa Quadri" initials="HQ" lastIdx="2" clrIdx="0">
    <p:extLst>
      <p:ext uri="{19B8F6BF-5375-455C-9EA6-DF929625EA0E}">
        <p15:presenceInfo xmlns:p15="http://schemas.microsoft.com/office/powerpoint/2012/main" userId="S::hquadri@cochlear.com::0d635f99-78de-461e-9857-bf5d342616ac" providerId="AD"/>
      </p:ext>
    </p:extLst>
  </p:cmAuthor>
  <p:cmAuthor id="2" name="Josie Wyss" initials="JW" lastIdx="11" clrIdx="1">
    <p:extLst>
      <p:ext uri="{19B8F6BF-5375-455C-9EA6-DF929625EA0E}">
        <p15:presenceInfo xmlns:p15="http://schemas.microsoft.com/office/powerpoint/2012/main" userId="S::jwyss@cochlear.com::ef20598f-6d8d-4d7e-a456-9b26c0afe7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0" autoAdjust="0"/>
    <p:restoredTop sz="90209" autoAdjust="0"/>
  </p:normalViewPr>
  <p:slideViewPr>
    <p:cSldViewPr snapToGrid="0" showGuides="1">
      <p:cViewPr varScale="1">
        <p:scale>
          <a:sx n="68" d="100"/>
          <a:sy n="68" d="100"/>
        </p:scale>
        <p:origin x="92"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dmeldrum\Documents\Adult%20Segment\SOC\Priority%20Initiatives\Clinical%20Evidence%20Summaries\Copy%20of%20Cat%204%20mock%20graphics%20v%202_.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707510726086173E-2"/>
          <c:y val="5.0749711649365627E-2"/>
          <c:w val="0.869633477443712"/>
          <c:h val="0.83909980110617666"/>
        </c:manualLayout>
      </c:layout>
      <c:bubbleChart>
        <c:varyColors val="0"/>
        <c:ser>
          <c:idx val="0"/>
          <c:order val="0"/>
          <c:tx>
            <c:strRef>
              <c:f>Sheet1!$R$4</c:f>
              <c:strCache>
                <c:ptCount val="1"/>
                <c:pt idx="0">
                  <c:v>%&gt;MID</c:v>
                </c:pt>
              </c:strCache>
            </c:strRef>
          </c:tx>
          <c:spPr>
            <a:solidFill>
              <a:schemeClr val="accent6">
                <a:lumMod val="60000"/>
                <a:lumOff val="40000"/>
              </a:schemeClr>
            </a:solidFill>
            <a:ln>
              <a:noFill/>
            </a:ln>
            <a:effectLst/>
          </c:spPr>
          <c:invertIfNegative val="0"/>
          <c:dLbls>
            <c:dLbl>
              <c:idx val="0"/>
              <c:layout>
                <c:manualLayout>
                  <c:x val="-0.3089770354906054"/>
                  <c:y val="-2.7681660899654001E-2"/>
                </c:manualLayout>
              </c:layout>
              <c:tx>
                <c:rich>
                  <a:bodyPr/>
                  <a:lstStyle/>
                  <a:p>
                    <a:fld id="{9F567FA5-B5E5-4F47-A751-AC84991A257D}" type="CELLRANGE">
                      <a:rPr lang="en-US" dirty="0"/>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0A5-4F2E-8D26-091B55821D05}"/>
                </c:ext>
              </c:extLst>
            </c:dLbl>
            <c:dLbl>
              <c:idx val="1"/>
              <c:layout>
                <c:manualLayout>
                  <c:x val="-8.350730688935281E-3"/>
                  <c:y val="-8.7658592848904274E-2"/>
                </c:manualLayout>
              </c:layout>
              <c:tx>
                <c:rich>
                  <a:bodyPr/>
                  <a:lstStyle/>
                  <a:p>
                    <a:fld id="{813E723C-5D05-49C3-BE6A-2783A0623F68}" type="CELLRANGE">
                      <a:rPr lang="en-US" dirty="0"/>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0A5-4F2E-8D26-091B55821D05}"/>
                </c:ext>
              </c:extLst>
            </c:dLbl>
            <c:dLbl>
              <c:idx val="2"/>
              <c:layout>
                <c:manualLayout>
                  <c:x val="-0.17536534446764093"/>
                  <c:y val="-0.124567474048443"/>
                </c:manualLayout>
              </c:layout>
              <c:tx>
                <c:rich>
                  <a:bodyPr/>
                  <a:lstStyle/>
                  <a:p>
                    <a:fld id="{6F12D666-2204-47F6-A5E1-72C17DBD64C8}" type="CELLRANGE">
                      <a:rPr lang="en-US" dirty="0"/>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0A5-4F2E-8D26-091B55821D05}"/>
                </c:ext>
              </c:extLst>
            </c:dLbl>
            <c:dLbl>
              <c:idx val="3"/>
              <c:layout>
                <c:manualLayout>
                  <c:x val="1.6701461377870562E-2"/>
                  <c:y val="-4.6136101499424141E-3"/>
                </c:manualLayout>
              </c:layout>
              <c:tx>
                <c:rich>
                  <a:bodyPr/>
                  <a:lstStyle/>
                  <a:p>
                    <a:fld id="{7A83933F-291C-4D30-97D9-203C1EB6447F}" type="CELLRANGE">
                      <a:rPr lang="en-US" dirty="0"/>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0A5-4F2E-8D26-091B55821D05}"/>
                </c:ext>
              </c:extLst>
            </c:dLbl>
            <c:dLbl>
              <c:idx val="4"/>
              <c:layout>
                <c:manualLayout>
                  <c:x val="1.3917884481558701E-2"/>
                  <c:y val="5.9976931949250245E-2"/>
                </c:manualLayout>
              </c:layout>
              <c:tx>
                <c:rich>
                  <a:bodyPr/>
                  <a:lstStyle/>
                  <a:p>
                    <a:fld id="{49F03928-38AB-4D34-A2C4-49EC54810E5F}" type="CELLRANGE">
                      <a:rPr lang="en-US" dirty="0"/>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0A5-4F2E-8D26-091B55821D05}"/>
                </c:ext>
              </c:extLst>
            </c:dLbl>
            <c:spPr>
              <a:noFill/>
              <a:ln>
                <a:noFill/>
              </a:ln>
              <a:effectLst/>
            </c:spPr>
            <c:txPr>
              <a:bodyPr rot="0" spcFirstLastPara="1" vertOverflow="ellipsis" vert="horz" wrap="square" lIns="38100" tIns="19050" rIns="38100" bIns="19050" anchor="ctr" anchorCtr="1">
                <a:spAutoFit/>
              </a:bodyPr>
              <a:lstStyle/>
              <a:p>
                <a:pPr>
                  <a:defRPr sz="970" b="1"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Sheet1!$R$5:$R$9</c:f>
              <c:numCache>
                <c:formatCode>General</c:formatCode>
                <c:ptCount val="5"/>
                <c:pt idx="0">
                  <c:v>80.599999999999994</c:v>
                </c:pt>
                <c:pt idx="1">
                  <c:v>18.899999999999999</c:v>
                </c:pt>
                <c:pt idx="2">
                  <c:v>16.7</c:v>
                </c:pt>
                <c:pt idx="3">
                  <c:v>22.2</c:v>
                </c:pt>
                <c:pt idx="4">
                  <c:v>71.400000000000006</c:v>
                </c:pt>
              </c:numCache>
            </c:numRef>
          </c:xVal>
          <c:yVal>
            <c:numRef>
              <c:f>Sheet1!$P$5:$P$9</c:f>
              <c:numCache>
                <c:formatCode>General</c:formatCode>
                <c:ptCount val="5"/>
                <c:pt idx="0">
                  <c:v>1.3</c:v>
                </c:pt>
                <c:pt idx="1">
                  <c:v>0.3</c:v>
                </c:pt>
                <c:pt idx="2">
                  <c:v>0.2</c:v>
                </c:pt>
                <c:pt idx="3">
                  <c:v>0.1</c:v>
                </c:pt>
                <c:pt idx="4">
                  <c:v>1</c:v>
                </c:pt>
              </c:numCache>
            </c:numRef>
          </c:yVal>
          <c:bubbleSize>
            <c:numRef>
              <c:f>Sheet1!$P$5:$P$9</c:f>
              <c:numCache>
                <c:formatCode>General</c:formatCode>
                <c:ptCount val="5"/>
                <c:pt idx="0">
                  <c:v>1.3</c:v>
                </c:pt>
                <c:pt idx="1">
                  <c:v>0.3</c:v>
                </c:pt>
                <c:pt idx="2">
                  <c:v>0.2</c:v>
                </c:pt>
                <c:pt idx="3">
                  <c:v>0.1</c:v>
                </c:pt>
                <c:pt idx="4">
                  <c:v>1</c:v>
                </c:pt>
              </c:numCache>
            </c:numRef>
          </c:bubbleSize>
          <c:bubble3D val="1"/>
          <c:extLst>
            <c:ext xmlns:c15="http://schemas.microsoft.com/office/drawing/2012/chart" uri="{02D57815-91ED-43cb-92C2-25804820EDAC}">
              <c15:datalabelsRange>
                <c15:f>Sheet1!$O$5:$O$9</c15:f>
                <c15:dlblRangeCache>
                  <c:ptCount val="5"/>
                  <c:pt idx="0">
                    <c:v>HUIsensation</c:v>
                  </c:pt>
                  <c:pt idx="1">
                    <c:v>HUIemotion</c:v>
                  </c:pt>
                  <c:pt idx="2">
                    <c:v>HUIcognition</c:v>
                  </c:pt>
                  <c:pt idx="3">
                    <c:v>HUIpain</c:v>
                  </c:pt>
                  <c:pt idx="4">
                    <c:v>HUI2 mean</c:v>
                  </c:pt>
                </c15:dlblRangeCache>
              </c15:datalabelsRange>
            </c:ext>
            <c:ext xmlns:c16="http://schemas.microsoft.com/office/drawing/2014/chart" uri="{C3380CC4-5D6E-409C-BE32-E72D297353CC}">
              <c16:uniqueId val="{00000005-30A5-4F2E-8D26-091B55821D05}"/>
            </c:ext>
          </c:extLst>
        </c:ser>
        <c:dLbls>
          <c:showLegendKey val="0"/>
          <c:showVal val="0"/>
          <c:showCatName val="0"/>
          <c:showSerName val="0"/>
          <c:showPercent val="0"/>
          <c:showBubbleSize val="0"/>
        </c:dLbls>
        <c:bubbleScale val="100"/>
        <c:showNegBubbles val="0"/>
        <c:axId val="454138032"/>
        <c:axId val="454133768"/>
      </c:bubbleChart>
      <c:valAx>
        <c:axId val="454138032"/>
        <c:scaling>
          <c:orientation val="minMax"/>
          <c:max val="1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4133768"/>
        <c:crosses val="autoZero"/>
        <c:crossBetween val="midCat"/>
      </c:valAx>
      <c:valAx>
        <c:axId val="454133768"/>
        <c:scaling>
          <c:orientation val="minMax"/>
        </c:scaling>
        <c:delete val="0"/>
        <c:axPos val="l"/>
        <c:title>
          <c:tx>
            <c:rich>
              <a:bodyPr rot="-5400000" spcFirstLastPara="1" vertOverflow="ellipsis" vert="horz" wrap="square" anchor="ctr" anchorCtr="1"/>
              <a:lstStyle/>
              <a:p>
                <a:pPr>
                  <a:defRPr sz="970" b="1" i="0" u="none" strike="noStrike" kern="1200" baseline="0">
                    <a:solidFill>
                      <a:schemeClr val="tx1">
                        <a:lumMod val="65000"/>
                        <a:lumOff val="35000"/>
                      </a:schemeClr>
                    </a:solidFill>
                    <a:latin typeface="+mn-lt"/>
                    <a:ea typeface="+mn-ea"/>
                    <a:cs typeface="+mn-cs"/>
                  </a:defRPr>
                </a:pPr>
                <a:r>
                  <a:rPr lang="en-AU" sz="970" b="1" i="0" baseline="0" dirty="0"/>
                  <a:t>Effect Size</a:t>
                </a:r>
              </a:p>
            </c:rich>
          </c:tx>
          <c:overlay val="0"/>
          <c:spPr>
            <a:noFill/>
            <a:ln>
              <a:noFill/>
            </a:ln>
            <a:effectLst/>
          </c:spPr>
          <c:txPr>
            <a:bodyPr rot="-5400000" spcFirstLastPara="1" vertOverflow="ellipsis" vert="horz" wrap="square" anchor="ctr" anchorCtr="1"/>
            <a:lstStyle/>
            <a:p>
              <a:pPr>
                <a:defRPr sz="97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4138032"/>
        <c:crosses val="autoZero"/>
        <c:crossBetween val="midCat"/>
      </c:valAx>
      <c:spPr>
        <a:noFill/>
        <a:ln>
          <a:noFill/>
        </a:ln>
        <a:effectLst/>
      </c:spPr>
    </c:plotArea>
    <c:legend>
      <c:legendPos val="b"/>
      <c:layout>
        <c:manualLayout>
          <c:xMode val="edge"/>
          <c:yMode val="edge"/>
          <c:x val="0.4685363481508355"/>
          <c:y val="0.87380675236816108"/>
          <c:w val="0.12125808908541964"/>
          <c:h val="7.785521619486146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i="0" baseline="0" dirty="0"/>
              <a:t>Income (CDN$)</a:t>
            </a:r>
          </a:p>
        </c:rich>
      </c:tx>
      <c:layout>
        <c:manualLayout>
          <c:xMode val="edge"/>
          <c:yMode val="edge"/>
          <c:x val="0.41597448012463195"/>
          <c:y val="8.003192301759208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'word &amp; sentence'!$B$51</c:f>
              <c:strCache>
                <c:ptCount val="1"/>
                <c:pt idx="0">
                  <c:v>Income CDN$)</c:v>
                </c:pt>
              </c:strCache>
            </c:strRef>
          </c:tx>
          <c:spPr>
            <a:solidFill>
              <a:srgbClr val="92D050"/>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63B5-49B1-90B7-A06A05C16868}"/>
              </c:ext>
            </c:extLst>
          </c:dPt>
          <c:dPt>
            <c:idx val="1"/>
            <c:invertIfNegative val="0"/>
            <c:bubble3D val="0"/>
            <c:spPr>
              <a:solidFill>
                <a:srgbClr val="92D050"/>
              </a:solidFill>
              <a:ln>
                <a:noFill/>
              </a:ln>
              <a:effectLst/>
            </c:spPr>
            <c:extLst>
              <c:ext xmlns:c16="http://schemas.microsoft.com/office/drawing/2014/chart" uri="{C3380CC4-5D6E-409C-BE32-E72D297353CC}">
                <c16:uniqueId val="{00000003-63B5-49B1-90B7-A06A05C16868}"/>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'word &amp; sentence'!$A$52:$A$53</c:f>
              <c:strCache>
                <c:ptCount val="2"/>
                <c:pt idx="0">
                  <c:v>Initial Assessment</c:v>
                </c:pt>
                <c:pt idx="1">
                  <c:v>Post CI Implantation</c:v>
                </c:pt>
              </c:strCache>
            </c:strRef>
          </c:cat>
          <c:val>
            <c:numRef>
              <c:f>'word &amp; sentence'!$B$52:$B$53</c:f>
              <c:numCache>
                <c:formatCode>"$"#,##0</c:formatCode>
                <c:ptCount val="2"/>
                <c:pt idx="0">
                  <c:v>30432</c:v>
                </c:pt>
                <c:pt idx="1">
                  <c:v>42672</c:v>
                </c:pt>
              </c:numCache>
            </c:numRef>
          </c:val>
          <c:extLst>
            <c:ext xmlns:c16="http://schemas.microsoft.com/office/drawing/2014/chart" uri="{C3380CC4-5D6E-409C-BE32-E72D297353CC}">
              <c16:uniqueId val="{00000004-63B5-49B1-90B7-A06A05C16868}"/>
            </c:ext>
          </c:extLst>
        </c:ser>
        <c:dLbls>
          <c:showLegendKey val="0"/>
          <c:showVal val="0"/>
          <c:showCatName val="0"/>
          <c:showSerName val="0"/>
          <c:showPercent val="0"/>
          <c:showBubbleSize val="0"/>
        </c:dLbls>
        <c:gapWidth val="52"/>
        <c:overlap val="100"/>
        <c:axId val="634426064"/>
        <c:axId val="634427048"/>
      </c:barChart>
      <c:catAx>
        <c:axId val="634426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34427048"/>
        <c:crosses val="autoZero"/>
        <c:auto val="1"/>
        <c:lblAlgn val="ctr"/>
        <c:lblOffset val="100"/>
        <c:noMultiLvlLbl val="0"/>
      </c:catAx>
      <c:valAx>
        <c:axId val="634427048"/>
        <c:scaling>
          <c:orientation val="minMax"/>
        </c:scaling>
        <c:delete val="0"/>
        <c:axPos val="b"/>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34426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2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1E1DF-7877-4BA8-97D5-A72D05DB925F}" type="datetimeFigureOut">
              <a:rPr lang="en-AU" smtClean="0"/>
              <a:t>24/02/2020</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0F268-12FE-48CA-9B69-B0EEB20187D0}" type="slidenum">
              <a:rPr lang="en-AU" smtClean="0"/>
              <a:t>‹#›</a:t>
            </a:fld>
            <a:endParaRPr lang="en-AU" dirty="0"/>
          </a:p>
        </p:txBody>
      </p:sp>
    </p:spTree>
    <p:extLst>
      <p:ext uri="{BB962C8B-B14F-4D97-AF65-F5344CB8AC3E}">
        <p14:creationId xmlns:p14="http://schemas.microsoft.com/office/powerpoint/2010/main" val="350714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5F926-5A25-489A-B73C-CF969B6AE38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1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13</a:t>
            </a:fld>
            <a:endParaRPr lang="en-AU" dirty="0"/>
          </a:p>
        </p:txBody>
      </p:sp>
    </p:spTree>
    <p:extLst>
      <p:ext uri="{BB962C8B-B14F-4D97-AF65-F5344CB8AC3E}">
        <p14:creationId xmlns:p14="http://schemas.microsoft.com/office/powerpoint/2010/main" val="132749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Results: </a:t>
            </a:r>
            <a:r>
              <a:rPr lang="en-AU" sz="1200" dirty="0"/>
              <a:t>Speech perception measures all showed benefits for cochlear implants over acoustic hearing aids; however, postlingually deafened adults benefitted more than prelingually deafened adults (mean change scores 20% versus 62%). Findings from the PenTAG cost–utility analysis: for postlingually sensorineural profoundly deaf adults, in comparison with no cochlear implant, unilateral implantation conferred an additional 2.40 QALYs for an additional £33,959 per person, giving an ICER of £14,163 per QALY.  Results indicate an improvement in quality of life from cochlear implant use with a Health Utilities Index 3 (HUI-3) gain for traditional candidates of 0.22 (95% CI 0.19–0.24) and for marginal hearing aid users of 0.15 (95% CI 0.11– 0.19). </a:t>
            </a:r>
          </a:p>
          <a:p>
            <a:pPr marL="0" indent="0">
              <a:buNone/>
            </a:pPr>
            <a:endParaRPr lang="en-AU" sz="1050" b="1" dirty="0"/>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14</a:t>
            </a:fld>
            <a:endParaRPr lang="en-AU" dirty="0"/>
          </a:p>
        </p:txBody>
      </p:sp>
    </p:spTree>
    <p:extLst>
      <p:ext uri="{BB962C8B-B14F-4D97-AF65-F5344CB8AC3E}">
        <p14:creationId xmlns:p14="http://schemas.microsoft.com/office/powerpoint/2010/main" val="265570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600"/>
              </a:spcAft>
              <a:buFont typeface="Arial" panose="020B0604020202020204" pitchFamily="34" charset="0"/>
              <a:buChar char="•"/>
            </a:pPr>
            <a:r>
              <a:rPr lang="en-AU" b="1" dirty="0"/>
              <a:t>The degree of cost-effectiveness will vary depending on the country, the degree of hearing loss, and the age of the individual.</a:t>
            </a:r>
            <a:r>
              <a:rPr lang="en-AU" i="1" baseline="30000" dirty="0"/>
              <a:t>1</a:t>
            </a:r>
            <a:endParaRPr lang="en-AU" b="1" dirty="0"/>
          </a:p>
          <a:p>
            <a:pPr>
              <a:spcBef>
                <a:spcPts val="300"/>
              </a:spcBef>
              <a:spcAft>
                <a:spcPts val="600"/>
              </a:spcAft>
              <a:buFont typeface="Arial" panose="020B0604020202020204" pitchFamily="34" charset="0"/>
              <a:buChar char="•"/>
            </a:pPr>
            <a:r>
              <a:rPr lang="en-AU" b="1" dirty="0"/>
              <a:t>Further research is required to demonstrate the cost-effectiveness of CIs and the benefits of CIs to individuals with hearing loss on an economic level.</a:t>
            </a:r>
            <a:r>
              <a:rPr lang="en-AU" i="1" baseline="30000" dirty="0"/>
              <a:t>1</a:t>
            </a:r>
          </a:p>
          <a:p>
            <a:endParaRPr lang="en-AU" dirty="0"/>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15</a:t>
            </a:fld>
            <a:endParaRPr lang="en-AU" dirty="0"/>
          </a:p>
        </p:txBody>
      </p:sp>
    </p:spTree>
    <p:extLst>
      <p:ext uri="{BB962C8B-B14F-4D97-AF65-F5344CB8AC3E}">
        <p14:creationId xmlns:p14="http://schemas.microsoft.com/office/powerpoint/2010/main" val="339769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3</a:t>
            </a:fld>
            <a:endParaRPr lang="en-AU" dirty="0"/>
          </a:p>
        </p:txBody>
      </p:sp>
    </p:spTree>
    <p:extLst>
      <p:ext uri="{BB962C8B-B14F-4D97-AF65-F5344CB8AC3E}">
        <p14:creationId xmlns:p14="http://schemas.microsoft.com/office/powerpoint/2010/main" val="254104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dirty="0"/>
              <a:t>The most widely used approach for estimating quality of life benefits in economic evaluations is the QALY. In this approach, states of health are assigned a health state preference or 'utility' value, on a scale including 1.0 (full health) and 0 (death). The amount of time an individual spends in a given health state is then multiplied by the health state preference value to calculate the QALYs gained.</a:t>
            </a:r>
          </a:p>
          <a:p>
            <a:r>
              <a:rPr lang="en-AU" sz="2400" dirty="0"/>
              <a:t>Quality of life: Significant improvements were reported post CI, in ability to communicate, self esteem, activities and social functioning.</a:t>
            </a:r>
            <a:r>
              <a:rPr lang="en-GB" sz="2400" i="1" baseline="30000" dirty="0"/>
              <a:t> 64</a:t>
            </a:r>
            <a:endParaRPr lang="en-AU" sz="2400" dirty="0"/>
          </a:p>
          <a:p>
            <a:pPr marL="355591" lvl="1" indent="0">
              <a:buNone/>
            </a:pPr>
            <a:endParaRPr lang="en-AU" sz="1800" dirty="0"/>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5</a:t>
            </a:fld>
            <a:endParaRPr lang="en-AU" dirty="0"/>
          </a:p>
        </p:txBody>
      </p:sp>
    </p:spTree>
    <p:extLst>
      <p:ext uri="{BB962C8B-B14F-4D97-AF65-F5344CB8AC3E}">
        <p14:creationId xmlns:p14="http://schemas.microsoft.com/office/powerpoint/2010/main" val="116281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342900" indent="-342900">
              <a:spcBef>
                <a:spcPts val="300"/>
              </a:spcBef>
              <a:spcAft>
                <a:spcPts val="600"/>
              </a:spcAft>
              <a:buFont typeface="Arial" panose="020B0604020202020204" pitchFamily="34" charset="0"/>
              <a:buChar char="•"/>
            </a:pPr>
            <a:r>
              <a:rPr lang="en-AU" sz="1200" dirty="0"/>
              <a:t>One study reported that, based on the common willingness-to-pay threshold of        £30,000 per QALY*, unilateral CIs are cost-effective.</a:t>
            </a:r>
            <a:r>
              <a:rPr lang="en-AU" sz="1200" i="1" baseline="30000" dirty="0"/>
              <a:t>99</a:t>
            </a:r>
            <a:r>
              <a:rPr lang="en-AU" sz="1200" baseline="30000" dirty="0"/>
              <a:t>         </a:t>
            </a:r>
          </a:p>
          <a:p>
            <a:pPr marL="342900" indent="-342900">
              <a:spcBef>
                <a:spcPts val="300"/>
              </a:spcBef>
              <a:spcAft>
                <a:spcPts val="600"/>
              </a:spcAft>
              <a:buFont typeface="Arial" panose="020B0604020202020204" pitchFamily="34" charset="0"/>
              <a:buChar char="•"/>
            </a:pPr>
            <a:r>
              <a:rPr lang="en-AU" sz="1200" dirty="0">
                <a:highlight>
                  <a:srgbClr val="FFFF00"/>
                </a:highlight>
              </a:rPr>
              <a:t>Two studies </a:t>
            </a:r>
            <a:r>
              <a:rPr lang="en-AU" sz="1200" dirty="0"/>
              <a:t>reported the </a:t>
            </a:r>
            <a:r>
              <a:rPr lang="en-AU" sz="1200" dirty="0">
                <a:highlight>
                  <a:srgbClr val="FFFF00"/>
                </a:highlight>
              </a:rPr>
              <a:t>incremental cost-effectiveness </a:t>
            </a:r>
            <a:r>
              <a:rPr lang="en-AU" sz="1200" dirty="0"/>
              <a:t>ratios for unilateral implants versus no implant or no intervention,</a:t>
            </a:r>
            <a:r>
              <a:rPr lang="en-AU" sz="1200" i="1" baseline="30000" dirty="0"/>
              <a:t>64, 99 </a:t>
            </a:r>
            <a:r>
              <a:rPr lang="en-AU" sz="1200" dirty="0"/>
              <a:t>which ranged from £11,440 (US$27,250 at 2017 prices) to £17,625 (US$41,983 at 2017 prices) per QALY in the UK healthcare system</a:t>
            </a:r>
            <a:r>
              <a:rPr lang="en-AU" sz="1200" i="1" baseline="30000" dirty="0"/>
              <a:t>99</a:t>
            </a:r>
            <a:r>
              <a:rPr lang="en-AU" sz="1200" dirty="0"/>
              <a:t> and from €17,100 (US$25,190 at 2017 prices) to €22,500 (US$33,144 at 2017 prices) per QALY in a Dutch study.</a:t>
            </a:r>
            <a:r>
              <a:rPr lang="en-AU" sz="1200" i="1" baseline="30000" dirty="0"/>
              <a:t>64</a:t>
            </a:r>
            <a:r>
              <a:rPr lang="en-AU" sz="1200" i="1" dirty="0"/>
              <a:t> </a:t>
            </a:r>
            <a:endParaRPr lang="en-AU" sz="100" dirty="0"/>
          </a:p>
          <a:p>
            <a:pPr marL="342900" indent="-342900">
              <a:spcBef>
                <a:spcPts val="300"/>
              </a:spcBef>
              <a:spcAft>
                <a:spcPts val="600"/>
              </a:spcAft>
              <a:buFont typeface="Arial" panose="020B0604020202020204" pitchFamily="34" charset="0"/>
              <a:buChar char="•"/>
            </a:pPr>
            <a:r>
              <a:rPr lang="en-AU" sz="1200" dirty="0"/>
              <a:t>Another study demonstrated both an </a:t>
            </a:r>
            <a:r>
              <a:rPr lang="en-AU" sz="1200" dirty="0">
                <a:highlight>
                  <a:srgbClr val="FFFF00"/>
                </a:highlight>
              </a:rPr>
              <a:t>increase in employment rate </a:t>
            </a:r>
            <a:r>
              <a:rPr lang="en-AU" sz="1200" dirty="0"/>
              <a:t>and an increase in median income following unilateral cochlear implantation in adults.</a:t>
            </a:r>
            <a:r>
              <a:rPr lang="en-AU" sz="1200" i="1" baseline="30000" dirty="0"/>
              <a:t>100 </a:t>
            </a:r>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6</a:t>
            </a:fld>
            <a:endParaRPr lang="en-AU" dirty="0"/>
          </a:p>
        </p:txBody>
      </p:sp>
    </p:spTree>
    <p:extLst>
      <p:ext uri="{BB962C8B-B14F-4D97-AF65-F5344CB8AC3E}">
        <p14:creationId xmlns:p14="http://schemas.microsoft.com/office/powerpoint/2010/main" val="11666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a:t>1 – speech tests only at this interval, 2- HRQL measures only at this this interval</a:t>
            </a:r>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7</a:t>
            </a:fld>
            <a:endParaRPr lang="en-AU" dirty="0"/>
          </a:p>
        </p:txBody>
      </p:sp>
    </p:spTree>
    <p:extLst>
      <p:ext uri="{BB962C8B-B14F-4D97-AF65-F5344CB8AC3E}">
        <p14:creationId xmlns:p14="http://schemas.microsoft.com/office/powerpoint/2010/main" val="304777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None/>
            </a:pPr>
            <a:r>
              <a:rPr lang="en-AU" sz="2400" b="1" dirty="0">
                <a:solidFill>
                  <a:schemeClr val="tx1"/>
                </a:solidFill>
              </a:rPr>
              <a:t>Results: </a:t>
            </a:r>
            <a:r>
              <a:rPr lang="en-AU" sz="2400" dirty="0">
                <a:solidFill>
                  <a:schemeClr val="tx1"/>
                </a:solidFill>
              </a:rPr>
              <a:t>Post-implant, significant         improvements in group scores (</a:t>
            </a:r>
            <a:r>
              <a:rPr lang="en-AU" sz="2400" i="1" dirty="0">
                <a:solidFill>
                  <a:schemeClr val="tx1"/>
                </a:solidFill>
              </a:rPr>
              <a:t>p&lt;0.001)   </a:t>
            </a:r>
            <a:r>
              <a:rPr lang="en-AU" sz="2400" dirty="0">
                <a:solidFill>
                  <a:schemeClr val="tx1"/>
                </a:solidFill>
              </a:rPr>
              <a:t>compared to preimplant for:</a:t>
            </a:r>
          </a:p>
          <a:p>
            <a:pPr marL="180975" lvl="1" indent="-180975">
              <a:spcBef>
                <a:spcPts val="0"/>
              </a:spcBef>
              <a:buFont typeface="Arial" panose="020B0604020202020204" pitchFamily="34" charset="0"/>
              <a:buChar char="•"/>
            </a:pPr>
            <a:r>
              <a:rPr lang="en-AU" sz="2000" dirty="0">
                <a:solidFill>
                  <a:schemeClr val="tx1"/>
                </a:solidFill>
              </a:rPr>
              <a:t>Word ( and phoneme) scores at 2, 12, and 24 mths.         post implant</a:t>
            </a:r>
            <a:endParaRPr lang="en-AU" sz="2000" i="1" dirty="0">
              <a:solidFill>
                <a:schemeClr val="tx1"/>
              </a:solidFill>
            </a:endParaRPr>
          </a:p>
          <a:p>
            <a:pPr marL="180975" lvl="1" indent="-180975">
              <a:spcBef>
                <a:spcPts val="0"/>
              </a:spcBef>
              <a:buFont typeface="Arial" panose="020B0604020202020204" pitchFamily="34" charset="0"/>
              <a:buChar char="•"/>
            </a:pPr>
            <a:r>
              <a:rPr lang="en-AU" sz="2000" dirty="0">
                <a:solidFill>
                  <a:schemeClr val="tx1"/>
                </a:solidFill>
              </a:rPr>
              <a:t>HUI2 hearing function domain at 4 and 12 mths. postimplant </a:t>
            </a:r>
          </a:p>
          <a:p>
            <a:pPr marL="180975" lvl="1" indent="-180975">
              <a:spcBef>
                <a:spcPts val="0"/>
              </a:spcBef>
              <a:buFont typeface="Arial" panose="020B0604020202020204" pitchFamily="34" charset="0"/>
              <a:buChar char="•"/>
            </a:pPr>
            <a:r>
              <a:rPr lang="en-AU" sz="2000" dirty="0">
                <a:solidFill>
                  <a:schemeClr val="tx1"/>
                </a:solidFill>
              </a:rPr>
              <a:t>NCIQ on 6 health domains at 4 and 12 mths. postimplant</a:t>
            </a:r>
          </a:p>
          <a:p>
            <a:pPr marL="180975" lvl="1" indent="-180975">
              <a:spcBef>
                <a:spcPts val="0"/>
              </a:spcBef>
              <a:buFont typeface="Arial" panose="020B0604020202020204" pitchFamily="34" charset="0"/>
              <a:buChar char="•"/>
            </a:pPr>
            <a:r>
              <a:rPr lang="en-AU" sz="2000" dirty="0">
                <a:solidFill>
                  <a:schemeClr val="tx1"/>
                </a:solidFill>
              </a:rPr>
              <a:t>CI is associated with a significant increase in health       utility measured by HUI2 and time trade-off (TTO) </a:t>
            </a:r>
          </a:p>
          <a:p>
            <a:pPr marL="180975" indent="-180975">
              <a:spcBef>
                <a:spcPts val="300"/>
              </a:spcBef>
            </a:pPr>
            <a:r>
              <a:rPr lang="en-AU" sz="2000" dirty="0">
                <a:solidFill>
                  <a:schemeClr val="tx1"/>
                </a:solidFill>
              </a:rPr>
              <a:t>Educational level, age at implant and duration of loss correlated with one or more outcome measures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MID-minimal important difference and ES -effect size.</a:t>
            </a:r>
          </a:p>
          <a:p>
            <a:endParaRPr lang="en-AU" sz="1200" dirty="0"/>
          </a:p>
          <a:p>
            <a:r>
              <a:rPr lang="en-AU" sz="1200" dirty="0"/>
              <a:t>KEY from paper to Table 7 :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X –AXIS </a:t>
            </a:r>
          </a:p>
          <a:p>
            <a:r>
              <a:rPr lang="en-US" sz="1200" b="0" i="0" u="none" strike="noStrike" kern="1200" baseline="0" dirty="0">
                <a:solidFill>
                  <a:schemeClr val="tx1"/>
                </a:solidFill>
                <a:latin typeface="+mn-lt"/>
                <a:ea typeface="+mn-ea"/>
                <a:cs typeface="+mn-cs"/>
              </a:rPr>
              <a:t>Effect size (ES) : </a:t>
            </a:r>
            <a:r>
              <a:rPr lang="en-US" sz="1200" b="1" i="0" u="none" strike="noStrike" kern="1200" baseline="0" dirty="0">
                <a:solidFill>
                  <a:schemeClr val="tx1"/>
                </a:solidFill>
                <a:latin typeface="+mn-lt"/>
                <a:ea typeface="+mn-ea"/>
                <a:cs typeface="+mn-cs"/>
              </a:rPr>
              <a:t>d &lt; 0.2, no effect; d between 0.2 and 0.5, a small effect;</a:t>
            </a:r>
          </a:p>
          <a:p>
            <a:r>
              <a:rPr lang="en-US" sz="1200" b="1" i="0" u="none" strike="noStrike" kern="1200" baseline="0" dirty="0">
                <a:solidFill>
                  <a:schemeClr val="tx1"/>
                </a:solidFill>
                <a:latin typeface="+mn-lt"/>
                <a:ea typeface="+mn-ea"/>
                <a:cs typeface="+mn-cs"/>
              </a:rPr>
              <a:t>d between 0.5 and 0.8, a medium effect; and d &gt; 0.8, a large effect.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Y-AXIS </a:t>
            </a:r>
          </a:p>
          <a:p>
            <a:r>
              <a:rPr lang="en-US" sz="1200" b="0" i="0" u="none" strike="noStrike" kern="1200" baseline="0" dirty="0">
                <a:solidFill>
                  <a:schemeClr val="tx1"/>
                </a:solidFill>
                <a:latin typeface="+mn-lt"/>
                <a:ea typeface="+mn-ea"/>
                <a:cs typeface="+mn-cs"/>
              </a:rPr>
              <a:t>MID, minimal clinically important difference (</a:t>
            </a:r>
            <a:r>
              <a:rPr lang="en-US" sz="1200" b="1" i="0" u="none" strike="noStrike" kern="1200" baseline="0" dirty="0">
                <a:solidFill>
                  <a:schemeClr val="tx1"/>
                </a:solidFill>
                <a:latin typeface="+mn-lt"/>
                <a:ea typeface="+mn-ea"/>
                <a:cs typeface="+mn-cs"/>
              </a:rPr>
              <a:t>in % of patients showing the difference</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Minimal clinically important difference, 0.5 SD of baseline</a:t>
            </a:r>
          </a:p>
          <a:p>
            <a:r>
              <a:rPr lang="en-US" sz="1200" b="0" i="0" u="none" strike="noStrike" kern="1200" baseline="0" dirty="0">
                <a:solidFill>
                  <a:schemeClr val="tx1"/>
                </a:solidFill>
                <a:latin typeface="+mn-lt"/>
                <a:ea typeface="+mn-ea"/>
                <a:cs typeface="+mn-cs"/>
              </a:rPr>
              <a:t>V indicates not available (change divided by standard deviation</a:t>
            </a:r>
          </a:p>
          <a:p>
            <a:r>
              <a:rPr lang="en-US" sz="1200" b="0" i="0" u="none" strike="noStrike" kern="1200" baseline="0" dirty="0">
                <a:solidFill>
                  <a:schemeClr val="tx1"/>
                </a:solidFill>
                <a:latin typeface="+mn-lt"/>
                <a:ea typeface="+mn-ea"/>
                <a:cs typeface="+mn-cs"/>
              </a:rPr>
              <a:t>of zero); ES, effect size; HUI2, Health Utility Index Mark II;</a:t>
            </a:r>
          </a:p>
          <a:p>
            <a:r>
              <a:rPr lang="en-US" sz="1200" b="0" i="0" u="none" strike="noStrike" kern="1200" baseline="0" dirty="0">
                <a:solidFill>
                  <a:schemeClr val="tx1"/>
                </a:solidFill>
                <a:latin typeface="+mn-lt"/>
                <a:ea typeface="+mn-ea"/>
                <a:cs typeface="+mn-cs"/>
              </a:rPr>
              <a:t>NCIQ,</a:t>
            </a:r>
          </a:p>
          <a:p>
            <a:r>
              <a:rPr lang="de-CH" sz="1200" b="0" i="0" u="none" strike="noStrike" kern="1200" baseline="0" dirty="0">
                <a:solidFill>
                  <a:schemeClr val="tx1"/>
                </a:solidFill>
                <a:latin typeface="+mn-lt"/>
                <a:ea typeface="+mn-ea"/>
                <a:cs typeface="+mn-cs"/>
              </a:rPr>
              <a:t>Nijmegen Cochlear Implant Questionnaire; QoL, quality of life; TTO,</a:t>
            </a:r>
          </a:p>
          <a:p>
            <a:r>
              <a:rPr lang="de-CH" sz="1200" b="0" i="0" u="none" strike="noStrike" kern="1200" baseline="0" dirty="0">
                <a:solidFill>
                  <a:schemeClr val="tx1"/>
                </a:solidFill>
                <a:latin typeface="+mn-lt"/>
                <a:ea typeface="+mn-ea"/>
                <a:cs typeface="+mn-cs"/>
              </a:rPr>
              <a:t>time trade-off.</a:t>
            </a:r>
            <a:endParaRPr lang="de-CH" sz="1200" dirty="0"/>
          </a:p>
          <a:p>
            <a:endParaRPr lang="en-AU" dirty="0"/>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8</a:t>
            </a:fld>
            <a:endParaRPr lang="en-AU" dirty="0"/>
          </a:p>
        </p:txBody>
      </p:sp>
    </p:spTree>
    <p:extLst>
      <p:ext uri="{BB962C8B-B14F-4D97-AF65-F5344CB8AC3E}">
        <p14:creationId xmlns:p14="http://schemas.microsoft.com/office/powerpoint/2010/main" val="50993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263" indent="-273050" eaLnBrk="0" fontAlgn="base" hangingPunct="0">
              <a:spcBef>
                <a:spcPts val="600"/>
              </a:spcBef>
              <a:spcAft>
                <a:spcPct val="0"/>
              </a:spcAft>
              <a:buClr>
                <a:schemeClr val="tx1"/>
              </a:buClr>
              <a:buSzPct val="90000"/>
              <a:buFont typeface="Arial" panose="020B0604020202020204" pitchFamily="34" charset="0"/>
              <a:buChar char="•"/>
            </a:pPr>
            <a:r>
              <a:rPr lang="en-US" sz="2200" b="1" dirty="0">
                <a:solidFill>
                  <a:schemeClr val="tx2"/>
                </a:solidFill>
                <a:highlight>
                  <a:srgbClr val="C0C0C0"/>
                </a:highlight>
              </a:rPr>
              <a:t>Speech Perception Performance: </a:t>
            </a:r>
            <a:r>
              <a:rPr lang="en-US" sz="2200" dirty="0">
                <a:solidFill>
                  <a:schemeClr val="tx2"/>
                </a:solidFill>
                <a:highlight>
                  <a:srgbClr val="C0C0C0"/>
                </a:highlight>
              </a:rPr>
              <a:t>Post-implantation cochlear implantation, patients showed statistically significant increase in phoneme and word scores (@2 months, 1 yr. and 2 yrs.; </a:t>
            </a:r>
            <a:r>
              <a:rPr lang="en-US" sz="2200" i="1" dirty="0">
                <a:solidFill>
                  <a:schemeClr val="tx2"/>
                </a:solidFill>
                <a:highlight>
                  <a:srgbClr val="C0C0C0"/>
                </a:highlight>
              </a:rPr>
              <a:t>p&lt;0.001)</a:t>
            </a:r>
            <a:endParaRPr lang="en-US" sz="2200" dirty="0">
              <a:solidFill>
                <a:schemeClr val="tx2"/>
              </a:solidFill>
              <a:highlight>
                <a:srgbClr val="C0C0C0"/>
              </a:highlight>
            </a:endParaRPr>
          </a:p>
          <a:p>
            <a:pPr marL="449263" indent="-273050" eaLnBrk="0" fontAlgn="base" hangingPunct="0">
              <a:spcBef>
                <a:spcPts val="600"/>
              </a:spcBef>
              <a:spcAft>
                <a:spcPct val="0"/>
              </a:spcAft>
              <a:buClr>
                <a:schemeClr val="tx1"/>
              </a:buClr>
              <a:buSzPct val="90000"/>
              <a:buFont typeface="Arial" panose="020B0604020202020204" pitchFamily="34" charset="0"/>
              <a:buChar char="•"/>
            </a:pPr>
            <a:r>
              <a:rPr lang="en-US" sz="2200" b="1" dirty="0">
                <a:solidFill>
                  <a:schemeClr val="tx2"/>
                </a:solidFill>
                <a:highlight>
                  <a:srgbClr val="C0C0C0"/>
                </a:highlight>
              </a:rPr>
              <a:t>Utilities: </a:t>
            </a:r>
            <a:r>
              <a:rPr lang="en-US" sz="2200" dirty="0">
                <a:solidFill>
                  <a:schemeClr val="tx2"/>
                </a:solidFill>
                <a:highlight>
                  <a:srgbClr val="C0C0C0"/>
                </a:highlight>
              </a:rPr>
              <a:t>Cochlear implantation showed  significant increase in utility measured by HUI2 and TTO</a:t>
            </a:r>
          </a:p>
          <a:p>
            <a:pPr marL="449263" lvl="1" indent="-273050" eaLnBrk="0" fontAlgn="base" hangingPunct="0">
              <a:spcAft>
                <a:spcPct val="0"/>
              </a:spcAft>
              <a:buClr>
                <a:schemeClr val="tx1"/>
              </a:buClr>
              <a:buSzPct val="90000"/>
              <a:buFont typeface="Arial" panose="020B0604020202020204" pitchFamily="34" charset="0"/>
              <a:buChar char="•"/>
            </a:pPr>
            <a:r>
              <a:rPr lang="en-US" sz="2200" dirty="0">
                <a:solidFill>
                  <a:schemeClr val="tx2"/>
                </a:solidFill>
                <a:highlight>
                  <a:srgbClr val="C0C0C0"/>
                </a:highlight>
              </a:rPr>
              <a:t>Gain in utility (HUI2): 0.18 (95% CI: 0.13-0.23)</a:t>
            </a:r>
          </a:p>
          <a:p>
            <a:pPr marL="449263" lvl="1" indent="-273050" eaLnBrk="0" fontAlgn="base" hangingPunct="0">
              <a:spcAft>
                <a:spcPct val="0"/>
              </a:spcAft>
              <a:buClr>
                <a:schemeClr val="tx1"/>
              </a:buClr>
              <a:buSzPct val="90000"/>
              <a:buFont typeface="Arial" panose="020B0604020202020204" pitchFamily="34" charset="0"/>
              <a:buChar char="•"/>
            </a:pPr>
            <a:r>
              <a:rPr lang="en-US" sz="2200" dirty="0">
                <a:solidFill>
                  <a:schemeClr val="tx2"/>
                </a:solidFill>
                <a:highlight>
                  <a:srgbClr val="C0C0C0"/>
                </a:highlight>
              </a:rPr>
              <a:t>Gain in utility (TTO): 0.24 (95% CI: 0.14-0.34)</a:t>
            </a:r>
          </a:p>
          <a:p>
            <a:pPr marL="449263" indent="-273050" eaLnBrk="0" fontAlgn="base" hangingPunct="0">
              <a:spcBef>
                <a:spcPts val="600"/>
              </a:spcBef>
              <a:spcAft>
                <a:spcPct val="0"/>
              </a:spcAft>
              <a:buClr>
                <a:schemeClr val="tx1"/>
              </a:buClr>
              <a:buSzPct val="90000"/>
              <a:buFont typeface="Arial" panose="020B0604020202020204" pitchFamily="34" charset="0"/>
              <a:buChar char="•"/>
            </a:pPr>
            <a:r>
              <a:rPr lang="en-US" sz="2200" dirty="0">
                <a:solidFill>
                  <a:schemeClr val="tx2"/>
                </a:solidFill>
                <a:highlight>
                  <a:srgbClr val="C0C0C0"/>
                </a:highlight>
              </a:rPr>
              <a:t>Gain in QALY was reported as 3.3 QALY (according to HUI2) and 4.3 QALY (according to TTO), yielding cost-utility ratios of </a:t>
            </a:r>
            <a:r>
              <a:rPr lang="en-AU" sz="2200" dirty="0">
                <a:solidFill>
                  <a:schemeClr val="tx2"/>
                </a:solidFill>
                <a:highlight>
                  <a:srgbClr val="C0C0C0"/>
                </a:highlight>
              </a:rPr>
              <a:t>€17,100 (US$25,190 at 2017 prices) to €22,500 (US$33,144 at 2017 prices) per QALY</a:t>
            </a:r>
            <a:r>
              <a:rPr lang="en-US" sz="2200" dirty="0">
                <a:solidFill>
                  <a:schemeClr val="tx2"/>
                </a:solidFill>
                <a:highlight>
                  <a:srgbClr val="C0C0C0"/>
                </a:highlight>
              </a:rPr>
              <a:t> proving Cochlear implants as cost-effective </a:t>
            </a:r>
          </a:p>
          <a:p>
            <a:pPr marL="342900" indent="-342900" eaLnBrk="0" fontAlgn="base" hangingPunct="0">
              <a:spcBef>
                <a:spcPts val="600"/>
              </a:spcBef>
              <a:spcAft>
                <a:spcPct val="0"/>
              </a:spcAft>
              <a:buClr>
                <a:schemeClr val="tx1"/>
              </a:buClr>
              <a:buSzPct val="90000"/>
              <a:buFont typeface="Arial" panose="020B0604020202020204" pitchFamily="34" charset="0"/>
              <a:buChar char="•"/>
            </a:pPr>
            <a:endParaRPr lang="en-US" sz="1400" b="1" dirty="0">
              <a:solidFill>
                <a:schemeClr val="tx2"/>
              </a:solidFill>
            </a:endParaRPr>
          </a:p>
          <a:p>
            <a:endParaRPr lang="en-AU" dirty="0"/>
          </a:p>
        </p:txBody>
      </p:sp>
      <p:sp>
        <p:nvSpPr>
          <p:cNvPr id="4" name="Slide Number Placeholder 3"/>
          <p:cNvSpPr>
            <a:spLocks noGrp="1"/>
          </p:cNvSpPr>
          <p:nvPr>
            <p:ph type="sldNum" sz="quarter" idx="5"/>
          </p:nvPr>
        </p:nvSpPr>
        <p:spPr/>
        <p:txBody>
          <a:bodyPr/>
          <a:lstStyle/>
          <a:p>
            <a:fld id="{DDA0F268-12FE-48CA-9B69-B0EEB20187D0}" type="slidenum">
              <a:rPr lang="en-AU" smtClean="0"/>
              <a:t>9</a:t>
            </a:fld>
            <a:endParaRPr lang="en-AU" dirty="0"/>
          </a:p>
        </p:txBody>
      </p:sp>
    </p:spTree>
    <p:extLst>
      <p:ext uri="{BB962C8B-B14F-4D97-AF65-F5344CB8AC3E}">
        <p14:creationId xmlns:p14="http://schemas.microsoft.com/office/powerpoint/2010/main" val="271973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AU" sz="2800" b="1" dirty="0"/>
              <a:t>Results: </a:t>
            </a:r>
            <a:r>
              <a:rPr lang="en-AU" sz="2800" dirty="0"/>
              <a:t>More than fifty percent of the subjects in the study reported continued employment following cochlear implantation. Cochlear implantation was associated with a significant increase in median yearly income compared to preimplantation. </a:t>
            </a:r>
          </a:p>
          <a:p>
            <a:pPr marL="0" indent="0">
              <a:spcBef>
                <a:spcPts val="0"/>
              </a:spcBef>
              <a:buNone/>
            </a:pPr>
            <a:r>
              <a:rPr lang="en-AU" sz="2800" b="1" dirty="0"/>
              <a:t>Conclusion: </a:t>
            </a:r>
            <a:r>
              <a:rPr lang="en-AU" sz="2800" dirty="0"/>
              <a:t>Cochlear implantation resulted in improvement in the rates of employment. Overall, unilateral implantation had significant positive impact on quality of life. </a:t>
            </a:r>
          </a:p>
          <a:p>
            <a:endParaRPr lang="en-AU" sz="1800" dirty="0"/>
          </a:p>
        </p:txBody>
      </p:sp>
      <p:sp>
        <p:nvSpPr>
          <p:cNvPr id="4" name="Slide Number Placeholder 3"/>
          <p:cNvSpPr>
            <a:spLocks noGrp="1"/>
          </p:cNvSpPr>
          <p:nvPr>
            <p:ph type="sldNum" sz="quarter" idx="5"/>
          </p:nvPr>
        </p:nvSpPr>
        <p:spPr/>
        <p:txBody>
          <a:bodyPr/>
          <a:lstStyle/>
          <a:p>
            <a:fld id="{DDA0F268-12FE-48CA-9B69-B0EEB20187D0}" type="slidenum">
              <a:rPr lang="en-AU" smtClean="0"/>
              <a:t>11</a:t>
            </a:fld>
            <a:endParaRPr lang="en-AU" dirty="0"/>
          </a:p>
        </p:txBody>
      </p:sp>
    </p:spTree>
    <p:extLst>
      <p:ext uri="{BB962C8B-B14F-4D97-AF65-F5344CB8AC3E}">
        <p14:creationId xmlns:p14="http://schemas.microsoft.com/office/powerpoint/2010/main" val="110978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developed a state-transition (Markov) model to represent the main care pathways deaf</a:t>
            </a:r>
          </a:p>
          <a:p>
            <a:r>
              <a:rPr lang="en-US" sz="1200" b="0" i="0" u="none" strike="noStrike" kern="1200" baseline="0" dirty="0">
                <a:solidFill>
                  <a:schemeClr val="tx1"/>
                </a:solidFill>
                <a:latin typeface="+mn-lt"/>
                <a:ea typeface="+mn-ea"/>
                <a:cs typeface="+mn-cs"/>
              </a:rPr>
              <a:t>people might follow (with or without cochlear implantation),200 and for those using a cochlear</a:t>
            </a:r>
          </a:p>
          <a:p>
            <a:r>
              <a:rPr lang="en-US" sz="1200" b="0" i="0" u="none" strike="noStrike" kern="1200" baseline="0" dirty="0">
                <a:solidFill>
                  <a:schemeClr val="tx1"/>
                </a:solidFill>
                <a:latin typeface="+mn-lt"/>
                <a:ea typeface="+mn-ea"/>
                <a:cs typeface="+mn-cs"/>
              </a:rPr>
              <a:t>implant the main complications and device failures associated with significant health or cost</a:t>
            </a:r>
          </a:p>
          <a:p>
            <a:r>
              <a:rPr lang="de-CH" sz="1200" b="0" i="0" u="none" strike="noStrike" kern="1200" baseline="0" dirty="0">
                <a:solidFill>
                  <a:schemeClr val="tx1"/>
                </a:solidFill>
                <a:latin typeface="+mn-lt"/>
                <a:ea typeface="+mn-ea"/>
                <a:cs typeface="+mn-cs"/>
              </a:rPr>
              <a:t>impacts.</a:t>
            </a:r>
            <a:endParaRPr lang="de-CH" dirty="0"/>
          </a:p>
        </p:txBody>
      </p:sp>
      <p:sp>
        <p:nvSpPr>
          <p:cNvPr id="4" name="Slide Number Placeholder 3"/>
          <p:cNvSpPr>
            <a:spLocks noGrp="1"/>
          </p:cNvSpPr>
          <p:nvPr>
            <p:ph type="sldNum" sz="quarter" idx="5"/>
          </p:nvPr>
        </p:nvSpPr>
        <p:spPr/>
        <p:txBody>
          <a:bodyPr/>
          <a:lstStyle/>
          <a:p>
            <a:fld id="{DDA0F268-12FE-48CA-9B69-B0EEB20187D0}" type="slidenum">
              <a:rPr lang="en-AU" smtClean="0"/>
              <a:t>12</a:t>
            </a:fld>
            <a:endParaRPr lang="en-AU" dirty="0"/>
          </a:p>
        </p:txBody>
      </p:sp>
    </p:spTree>
    <p:extLst>
      <p:ext uri="{BB962C8B-B14F-4D97-AF65-F5344CB8AC3E}">
        <p14:creationId xmlns:p14="http://schemas.microsoft.com/office/powerpoint/2010/main" val="1141172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 Id="rId9" Type="http://schemas.openxmlformats.org/officeDocument/2006/relationships/image" Target="../media/image20.jpe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7.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6.jpeg"/><Relationship Id="rId16"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8.png"/><Relationship Id="rId9" Type="http://schemas.openxmlformats.org/officeDocument/2006/relationships/image" Target="../media/image25.jpeg"/><Relationship Id="rId14" Type="http://schemas.openxmlformats.org/officeDocument/2006/relationships/image" Target="../media/image30.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9.jpeg"/><Relationship Id="rId7"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099509-CE42-6A4F-BC55-9AFFD6EA472E}"/>
              </a:ext>
            </a:extLst>
          </p:cNvPr>
          <p:cNvPicPr>
            <a:picLocks noChangeAspect="1"/>
          </p:cNvPicPr>
          <p:nvPr userDrawn="1"/>
        </p:nvPicPr>
        <p:blipFill>
          <a:blip r:embed="rId2">
            <a:alphaModFix amt="5000"/>
          </a:blip>
          <a:stretch>
            <a:fillRect/>
          </a:stretch>
        </p:blipFill>
        <p:spPr>
          <a:xfrm>
            <a:off x="6687495" y="-884459"/>
            <a:ext cx="5580424" cy="8039125"/>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519774" y="6337563"/>
            <a:ext cx="1817513" cy="29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Rectangle 4"/>
          <p:cNvSpPr>
            <a:spLocks noGrp="1" noChangeArrowheads="1"/>
          </p:cNvSpPr>
          <p:nvPr>
            <p:ph type="ctrTitle"/>
          </p:nvPr>
        </p:nvSpPr>
        <p:spPr>
          <a:xfrm>
            <a:off x="542125" y="2701964"/>
            <a:ext cx="7660480" cy="934744"/>
          </a:xfrm>
          <a:prstGeom prst="rect">
            <a:avLst/>
          </a:prstGeom>
          <a:ln algn="ctr"/>
        </p:spPr>
        <p:txBody>
          <a:bodyPr anchor="b"/>
          <a:lstStyle>
            <a:lvl1pPr>
              <a:defRPr sz="4000">
                <a:solidFill>
                  <a:schemeClr val="accent6"/>
                </a:solidFill>
              </a:defRPr>
            </a:lvl1pPr>
          </a:lstStyle>
          <a:p>
            <a:r>
              <a:rPr lang="en-AU" dirty="0"/>
              <a:t>Click to edit Master title style</a:t>
            </a:r>
          </a:p>
        </p:txBody>
      </p:sp>
      <p:sp>
        <p:nvSpPr>
          <p:cNvPr id="50181" name="Rectangle 5"/>
          <p:cNvSpPr>
            <a:spLocks noGrp="1" noChangeArrowheads="1"/>
          </p:cNvSpPr>
          <p:nvPr>
            <p:ph type="subTitle" idx="1"/>
          </p:nvPr>
        </p:nvSpPr>
        <p:spPr>
          <a:xfrm>
            <a:off x="540011" y="3642281"/>
            <a:ext cx="7662595" cy="806047"/>
          </a:xfrm>
          <a:prstGeom prst="rect">
            <a:avLst/>
          </a:prstGeom>
          <a:ln algn="ctr"/>
        </p:spPr>
        <p:txBody>
          <a:bodyPr/>
          <a:lstStyle>
            <a:lvl1pPr marL="0" indent="0" defTabSz="1219170">
              <a:lnSpc>
                <a:spcPts val="3200"/>
              </a:lnSpc>
              <a:spcBef>
                <a:spcPct val="20000"/>
              </a:spcBef>
              <a:buClrTx/>
              <a:buFontTx/>
              <a:buNone/>
              <a:defRPr sz="3200">
                <a:solidFill>
                  <a:schemeClr val="tx1"/>
                </a:solidFill>
              </a:defRPr>
            </a:lvl1pPr>
          </a:lstStyle>
          <a:p>
            <a:r>
              <a:rPr lang="en-AU" dirty="0"/>
              <a:t>Click to edit Master subtitle style</a:t>
            </a:r>
            <a:endParaRPr lang="en-US" dirty="0"/>
          </a:p>
        </p:txBody>
      </p:sp>
      <p:sp>
        <p:nvSpPr>
          <p:cNvPr id="14" name="Rectangle 5">
            <a:extLst>
              <a:ext uri="{FF2B5EF4-FFF2-40B4-BE49-F238E27FC236}">
                <a16:creationId xmlns:a16="http://schemas.microsoft.com/office/drawing/2014/main" id="{96819B79-D91B-1B49-8523-1EAD78E9672C}"/>
              </a:ext>
            </a:extLst>
          </p:cNvPr>
          <p:cNvSpPr txBox="1">
            <a:spLocks noChangeArrowheads="1"/>
          </p:cNvSpPr>
          <p:nvPr userDrawn="1"/>
        </p:nvSpPr>
        <p:spPr bwMode="auto">
          <a:xfrm>
            <a:off x="540011" y="6188135"/>
            <a:ext cx="7662595" cy="298855"/>
          </a:xfrm>
          <a:prstGeom prst="rect">
            <a:avLst/>
          </a:prstGeom>
          <a:noFill/>
          <a:ln algn="ct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121920" bIns="0" numCol="1" anchor="t" anchorCtr="0" compatLnSpc="1">
            <a:prstTxWarp prst="textNoShape">
              <a:avLst/>
            </a:prstTxWarp>
          </a:bodyPr>
          <a:lstStyle>
            <a:lvl1pPr marL="0" indent="0" algn="l" defTabSz="914400" rtl="0" eaLnBrk="0" fontAlgn="base" hangingPunct="0">
              <a:lnSpc>
                <a:spcPts val="2400"/>
              </a:lnSpc>
              <a:spcBef>
                <a:spcPct val="20000"/>
              </a:spcBef>
              <a:spcAft>
                <a:spcPct val="0"/>
              </a:spcAft>
              <a:buClrTx/>
              <a:buFontTx/>
              <a:buNone/>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defRPr sz="1800">
                <a:solidFill>
                  <a:schemeClr val="tx1"/>
                </a:solidFill>
                <a:latin typeface="+mn-lt"/>
                <a:ea typeface="Arial" charset="0"/>
                <a:cs typeface="+mn-cs"/>
              </a:defRPr>
            </a:lvl2pPr>
            <a:lvl3pPr marL="895350" indent="-85725"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AU" sz="1467" b="1" kern="0" dirty="0">
                <a:solidFill>
                  <a:srgbClr val="FFFFFF"/>
                </a:solidFill>
              </a:rPr>
              <a:t>ADULTS DEVELOPED</a:t>
            </a:r>
            <a:endParaRPr lang="en-US" sz="1467" b="1" kern="0" dirty="0">
              <a:solidFill>
                <a:srgbClr val="FFFFFF"/>
              </a:solidFill>
            </a:endParaRPr>
          </a:p>
        </p:txBody>
      </p:sp>
    </p:spTree>
    <p:extLst>
      <p:ext uri="{BB962C8B-B14F-4D97-AF65-F5344CB8AC3E}">
        <p14:creationId xmlns:p14="http://schemas.microsoft.com/office/powerpoint/2010/main" val="4603376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2645051"/>
            <a:ext cx="10363200" cy="934744"/>
          </a:xfrm>
          <a:ln algn="ctr"/>
        </p:spPr>
        <p:txBody>
          <a:bodyPr/>
          <a:lstStyle>
            <a:lvl1pPr>
              <a:defRPr sz="3000">
                <a:solidFill>
                  <a:schemeClr val="tx2"/>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3585368"/>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11618729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5" cstate="print">
            <a:extLst>
              <a:ext uri="{28A0092B-C50C-407E-A947-70E740481C1C}">
                <a14:useLocalDpi xmlns:a14="http://schemas.microsoft.com/office/drawing/2010/main"/>
              </a:ext>
            </a:extLst>
          </a:blip>
          <a:srcRect l="-626"/>
          <a:stretch>
            <a:fillRect/>
          </a:stretch>
        </p:blipFill>
        <p:spPr bwMode="auto">
          <a:xfrm>
            <a:off x="8106834" y="2370138"/>
            <a:ext cx="4085167" cy="1808162"/>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8106834" y="476250"/>
            <a:ext cx="4085167" cy="1893888"/>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0" y="2370138"/>
            <a:ext cx="4059767" cy="1808162"/>
          </a:xfrm>
          <a:prstGeom prst="rect">
            <a:avLst/>
          </a:prstGeom>
          <a:solidFill>
            <a:srgbClr val="FFFFFF"/>
          </a:solidFill>
          <a:ln w="12700">
            <a:solidFill>
              <a:srgbClr val="FFFFFF"/>
            </a:solidFill>
            <a:miter lim="800000"/>
            <a:headEnd/>
            <a:tailEnd/>
          </a:ln>
        </p:spPr>
      </p:pic>
      <p:pic>
        <p:nvPicPr>
          <p:cNvPr id="10" name="Picture 11"/>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0" y="476250"/>
            <a:ext cx="4059767" cy="1893888"/>
          </a:xfrm>
          <a:prstGeom prst="rect">
            <a:avLst/>
          </a:prstGeom>
          <a:solidFill>
            <a:srgbClr val="FFFFFF"/>
          </a:solidFill>
          <a:ln w="12700">
            <a:solidFill>
              <a:srgbClr val="FFFFFF"/>
            </a:solidFill>
            <a:miter lim="800000"/>
            <a:headEnd/>
            <a:tailEnd/>
          </a:ln>
        </p:spPr>
      </p:pic>
      <p:pic>
        <p:nvPicPr>
          <p:cNvPr id="11" name="Picture 12"/>
          <p:cNvPicPr>
            <a:picLocks noChangeAspect="1"/>
          </p:cNvPicPr>
          <p:nvPr userDrawn="1"/>
        </p:nvPicPr>
        <p:blipFill rotWithShape="1">
          <a:blip r:embed="rId9" cstate="print">
            <a:extLst>
              <a:ext uri="{28A0092B-C50C-407E-A947-70E740481C1C}">
                <a14:useLocalDpi xmlns:a14="http://schemas.microsoft.com/office/drawing/2010/main"/>
              </a:ext>
            </a:extLst>
          </a:blip>
          <a:srcRect l="-25937" t="-9737" r="-28306"/>
          <a:stretch/>
        </p:blipFill>
        <p:spPr bwMode="auto">
          <a:xfrm>
            <a:off x="4059767" y="476250"/>
            <a:ext cx="4047067" cy="3702050"/>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17342579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746251" y="2979738"/>
            <a:ext cx="3086100" cy="1198562"/>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4832351" y="2979738"/>
            <a:ext cx="1894416" cy="1198562"/>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6726767" y="2979738"/>
            <a:ext cx="3371851" cy="1198562"/>
          </a:xfrm>
          <a:prstGeom prst="rect">
            <a:avLst/>
          </a:prstGeom>
          <a:solidFill>
            <a:srgbClr val="FFFFFF"/>
          </a:solidFill>
          <a:ln w="12700">
            <a:solidFill>
              <a:srgbClr val="FFFFFF"/>
            </a:solidFill>
            <a:miter lim="800000"/>
            <a:headEnd/>
            <a:tailEnd/>
          </a:ln>
        </p:spPr>
      </p:pic>
      <p:pic>
        <p:nvPicPr>
          <p:cNvPr id="10" name="Picture 11"/>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0098618" y="2979738"/>
            <a:ext cx="1032933" cy="1198562"/>
          </a:xfrm>
          <a:prstGeom prst="rect">
            <a:avLst/>
          </a:prstGeom>
          <a:solidFill>
            <a:srgbClr val="FFFFFF"/>
          </a:solidFill>
          <a:ln w="12700">
            <a:solidFill>
              <a:srgbClr val="FFFFFF"/>
            </a:solidFill>
            <a:miter lim="800000"/>
            <a:headEnd/>
            <a:tailEnd/>
          </a:ln>
        </p:spPr>
      </p:pic>
      <p:pic>
        <p:nvPicPr>
          <p:cNvPr id="11" name="Picture 12"/>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11131552" y="2979738"/>
            <a:ext cx="1060449" cy="1198562"/>
          </a:xfrm>
          <a:prstGeom prst="rect">
            <a:avLst/>
          </a:prstGeom>
          <a:solidFill>
            <a:srgbClr val="FFFFFF"/>
          </a:solidFill>
          <a:ln w="12700">
            <a:solidFill>
              <a:srgbClr val="FFFFFF"/>
            </a:solidFill>
            <a:miter lim="800000"/>
            <a:headEnd/>
            <a:tailEnd/>
          </a:ln>
        </p:spPr>
      </p:pic>
      <p:pic>
        <p:nvPicPr>
          <p:cNvPr id="12" name="Picture 13"/>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476250"/>
            <a:ext cx="1746251" cy="1365250"/>
          </a:xfrm>
          <a:prstGeom prst="rect">
            <a:avLst/>
          </a:prstGeom>
          <a:solidFill>
            <a:srgbClr val="FFFFFF"/>
          </a:solidFill>
          <a:ln w="12700">
            <a:solidFill>
              <a:srgbClr val="FFFFFF"/>
            </a:solidFill>
            <a:miter lim="800000"/>
            <a:headEnd/>
            <a:tailEnd/>
          </a:ln>
        </p:spPr>
      </p:pic>
      <p:pic>
        <p:nvPicPr>
          <p:cNvPr id="13" name="Picture 14"/>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0" y="1841500"/>
            <a:ext cx="1746251" cy="2336800"/>
          </a:xfrm>
          <a:prstGeom prst="rect">
            <a:avLst/>
          </a:prstGeom>
          <a:solidFill>
            <a:srgbClr val="FFFFFF"/>
          </a:solidFill>
          <a:ln w="12700">
            <a:solidFill>
              <a:srgbClr val="FFFFFF"/>
            </a:solidFill>
            <a:miter lim="800000"/>
            <a:headEnd/>
            <a:tailEnd/>
          </a:ln>
        </p:spPr>
      </p:pic>
      <p:pic>
        <p:nvPicPr>
          <p:cNvPr id="14" name="Picture 15"/>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1746252" y="476250"/>
            <a:ext cx="2010833" cy="2503488"/>
          </a:xfrm>
          <a:prstGeom prst="rect">
            <a:avLst/>
          </a:prstGeom>
          <a:solidFill>
            <a:srgbClr val="FFFFFF"/>
          </a:solidFill>
          <a:ln w="12700">
            <a:solidFill>
              <a:srgbClr val="FFFFFF"/>
            </a:solidFill>
            <a:miter lim="800000"/>
            <a:headEnd/>
            <a:tailEnd/>
          </a:ln>
        </p:spPr>
      </p:pic>
      <p:pic>
        <p:nvPicPr>
          <p:cNvPr id="15" name="Picture 16"/>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3757084" y="476250"/>
            <a:ext cx="2969683" cy="1365250"/>
          </a:xfrm>
          <a:prstGeom prst="rect">
            <a:avLst/>
          </a:prstGeom>
          <a:solidFill>
            <a:schemeClr val="bg1"/>
          </a:solidFill>
          <a:ln w="12700">
            <a:solidFill>
              <a:srgbClr val="FFFFFF"/>
            </a:solidFill>
            <a:miter lim="800000"/>
            <a:headEnd/>
            <a:tailEnd/>
          </a:ln>
        </p:spPr>
      </p:pic>
      <p:pic>
        <p:nvPicPr>
          <p:cNvPr id="16" name="Picture 17"/>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3757084" y="1841500"/>
            <a:ext cx="2969683" cy="1138238"/>
          </a:xfrm>
          <a:prstGeom prst="rect">
            <a:avLst/>
          </a:prstGeom>
          <a:solidFill>
            <a:srgbClr val="FFFFFF"/>
          </a:solidFill>
          <a:ln w="12700">
            <a:solidFill>
              <a:srgbClr val="FFFFFF"/>
            </a:solidFill>
            <a:miter lim="800000"/>
            <a:headEnd/>
            <a:tailEnd/>
          </a:ln>
        </p:spPr>
      </p:pic>
      <p:pic>
        <p:nvPicPr>
          <p:cNvPr id="17" name="Picture 18"/>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726767" y="476250"/>
            <a:ext cx="3371851" cy="1365250"/>
          </a:xfrm>
          <a:prstGeom prst="rect">
            <a:avLst/>
          </a:prstGeom>
          <a:solidFill>
            <a:srgbClr val="FFFFFF"/>
          </a:solidFill>
          <a:ln w="12700">
            <a:solidFill>
              <a:srgbClr val="FFFFFF"/>
            </a:solidFill>
            <a:miter lim="800000"/>
            <a:headEnd/>
            <a:tailEnd/>
          </a:ln>
        </p:spPr>
      </p:pic>
      <p:pic>
        <p:nvPicPr>
          <p:cNvPr id="18" name="Picture 19"/>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6726767" y="1841500"/>
            <a:ext cx="1028700" cy="1138238"/>
          </a:xfrm>
          <a:prstGeom prst="rect">
            <a:avLst/>
          </a:prstGeom>
          <a:solidFill>
            <a:srgbClr val="FFFFFF"/>
          </a:solidFill>
          <a:ln w="12700">
            <a:solidFill>
              <a:srgbClr val="FFFFFF"/>
            </a:solidFill>
            <a:miter lim="800000"/>
            <a:headEnd/>
            <a:tailEnd/>
          </a:ln>
        </p:spPr>
      </p:pic>
      <p:pic>
        <p:nvPicPr>
          <p:cNvPr id="19" name="Picture 20"/>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7749118" y="1841500"/>
            <a:ext cx="2349500" cy="1138238"/>
          </a:xfrm>
          <a:prstGeom prst="rect">
            <a:avLst/>
          </a:prstGeom>
          <a:solidFill>
            <a:srgbClr val="FFFFFF"/>
          </a:solidFill>
          <a:ln w="12700">
            <a:solidFill>
              <a:srgbClr val="FFFFFF"/>
            </a:solidFill>
            <a:miter lim="800000"/>
            <a:headEnd/>
            <a:tailEnd/>
          </a:ln>
        </p:spPr>
      </p:pic>
      <p:pic>
        <p:nvPicPr>
          <p:cNvPr id="20" name="Picture 21"/>
          <p:cNvPicPr>
            <a:picLocks noChangeAspect="1"/>
          </p:cNvPicPr>
          <p:nvPr userDrawn="1"/>
        </p:nvPicPr>
        <p:blipFill>
          <a:blip r:embed="rId18">
            <a:extLst>
              <a:ext uri="{28A0092B-C50C-407E-A947-70E740481C1C}">
                <a14:useLocalDpi xmlns:a14="http://schemas.microsoft.com/office/drawing/2010/main"/>
              </a:ext>
            </a:extLst>
          </a:blip>
          <a:srcRect/>
          <a:stretch>
            <a:fillRect/>
          </a:stretch>
        </p:blipFill>
        <p:spPr bwMode="auto">
          <a:xfrm>
            <a:off x="10098618" y="476250"/>
            <a:ext cx="2093383" cy="2503488"/>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6" y="5352174"/>
            <a:ext cx="8490385"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24760126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title Slide">
    <p:spTree>
      <p:nvGrpSpPr>
        <p:cNvPr id="1" name=""/>
        <p:cNvGrpSpPr/>
        <p:nvPr/>
      </p:nvGrpSpPr>
      <p:grpSpPr>
        <a:xfrm>
          <a:off x="0" y="0"/>
          <a:ext cx="0" cy="0"/>
          <a:chOff x="0" y="0"/>
          <a:chExt cx="0" cy="0"/>
        </a:xfrm>
      </p:grpSpPr>
      <p:pic>
        <p:nvPicPr>
          <p:cNvPr id="3" name="Picture 7" descr="CELEB13_00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1"/>
            <a:ext cx="12196233"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rame_WG_B.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046788"/>
            <a:ext cx="121920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Yellow-Band.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836085" y="5168900"/>
            <a:ext cx="1028064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ckin.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romise.pn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38" y="5169408"/>
            <a:ext cx="8611689" cy="1066800"/>
          </a:xfrm>
          <a:ln algn="ctr"/>
        </p:spPr>
        <p:txBody>
          <a:bodyPr anchor="ctr"/>
          <a:lstStyle>
            <a:lvl1pPr>
              <a:lnSpc>
                <a:spcPts val="2400"/>
              </a:lnSpc>
              <a:defRPr sz="2400">
                <a:solidFill>
                  <a:schemeClr val="tx1"/>
                </a:solidFill>
              </a:defRPr>
            </a:lvl1pPr>
          </a:lstStyle>
          <a:p>
            <a:r>
              <a:rPr lang="en-US"/>
              <a:t>Click to edit Master title style</a:t>
            </a:r>
            <a:endParaRPr lang="en-AU" dirty="0"/>
          </a:p>
        </p:txBody>
      </p:sp>
    </p:spTree>
    <p:extLst>
      <p:ext uri="{BB962C8B-B14F-4D97-AF65-F5344CB8AC3E}">
        <p14:creationId xmlns:p14="http://schemas.microsoft.com/office/powerpoint/2010/main" val="31131260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ntitle Slide 2">
    <p:spTree>
      <p:nvGrpSpPr>
        <p:cNvPr id="1" name=""/>
        <p:cNvGrpSpPr/>
        <p:nvPr/>
      </p:nvGrpSpPr>
      <p:grpSpPr>
        <a:xfrm>
          <a:off x="0" y="0"/>
          <a:ext cx="0" cy="0"/>
          <a:chOff x="0" y="0"/>
          <a:chExt cx="0" cy="0"/>
        </a:xfrm>
      </p:grpSpPr>
      <p:pic>
        <p:nvPicPr>
          <p:cNvPr id="3" name="Picture 7" descr="SYS000_Product_System_Templat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68867" y="458788"/>
            <a:ext cx="1054311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Frame_WG_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
            <a:ext cx="12192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Frame_WG_R.jp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116734" y="0"/>
            <a:ext cx="107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Frame_WG_L.jp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 y="0"/>
            <a:ext cx="1081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Frame_WG_B.jp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6046788"/>
            <a:ext cx="121920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Yellow-Band.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836085" y="5168900"/>
            <a:ext cx="1028064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Lockin.png"/>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Promise.png"/>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1080638" y="5169408"/>
            <a:ext cx="8611689" cy="1066800"/>
          </a:xfrm>
          <a:ln algn="ctr"/>
        </p:spPr>
        <p:txBody>
          <a:bodyPr anchor="ctr"/>
          <a:lstStyle>
            <a:lvl1pPr>
              <a:lnSpc>
                <a:spcPts val="2400"/>
              </a:lnSpc>
              <a:defRPr sz="2400">
                <a:solidFill>
                  <a:schemeClr val="tx1"/>
                </a:solidFill>
              </a:defRPr>
            </a:lvl1pPr>
          </a:lstStyle>
          <a:p>
            <a:r>
              <a:rPr lang="en-US"/>
              <a:t>Click to edit Master title style</a:t>
            </a:r>
            <a:endParaRPr lang="en-AU" dirty="0"/>
          </a:p>
        </p:txBody>
      </p:sp>
    </p:spTree>
    <p:extLst>
      <p:ext uri="{BB962C8B-B14F-4D97-AF65-F5344CB8AC3E}">
        <p14:creationId xmlns:p14="http://schemas.microsoft.com/office/powerpoint/2010/main" val="20638612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ontent Placeholder 2"/>
          <p:cNvSpPr>
            <a:spLocks noGrp="1"/>
          </p:cNvSpPr>
          <p:nvPr>
            <p:ph idx="11"/>
          </p:nvPr>
        </p:nvSpPr>
        <p:spPr>
          <a:xfrm>
            <a:off x="6272160"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5"/>
          <p:cNvSpPr>
            <a:spLocks noGrp="1"/>
          </p:cNvSpPr>
          <p:nvPr>
            <p:ph type="ftr" sz="quarter"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39122785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
                <a:schemeClr val="bg2"/>
              </a:buClr>
              <a:defRPr/>
            </a:lvl1pPr>
            <a:lvl2pPr marL="533400" indent="-266700">
              <a:buClr>
                <a:schemeClr val="bg2"/>
              </a:buClr>
              <a:tabLst/>
              <a:defRPr sz="1800"/>
            </a:lvl2pPr>
            <a:lvl3pPr marL="812800" indent="-279400" defTabSz="1077913">
              <a:buClr>
                <a:schemeClr val="bg2"/>
              </a:buClr>
              <a:buSzPct val="80000"/>
              <a:buFont typeface="Lucida Grande"/>
              <a:buChar char="&gt;"/>
              <a:tabLst/>
              <a:defRPr sz="1800"/>
            </a:lvl3pPr>
            <a:lvl4pPr marL="1079500" indent="-266700">
              <a:buClr>
                <a:schemeClr val="bg2"/>
              </a:buClr>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Picture Placeholder 4"/>
          <p:cNvSpPr>
            <a:spLocks noGrp="1"/>
          </p:cNvSpPr>
          <p:nvPr>
            <p:ph type="pic" sz="quarter" idx="14"/>
          </p:nvPr>
        </p:nvSpPr>
        <p:spPr>
          <a:xfrm>
            <a:off x="6271684" y="1484314"/>
            <a:ext cx="5232400" cy="4986120"/>
          </a:xfrm>
        </p:spPr>
        <p:txBody>
          <a:bodyPr>
            <a:normAutofit/>
          </a:bodyPr>
          <a:lstStyle/>
          <a:p>
            <a:pPr lvl="0"/>
            <a:r>
              <a:rPr lang="en-US" noProof="0" dirty="0"/>
              <a:t>Click icon to add picture</a:t>
            </a:r>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17100607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umn &amp; 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Picture Placeholder 4"/>
          <p:cNvSpPr>
            <a:spLocks noGrp="1"/>
          </p:cNvSpPr>
          <p:nvPr>
            <p:ph type="pic" sz="quarter" idx="12"/>
          </p:nvPr>
        </p:nvSpPr>
        <p:spPr>
          <a:xfrm>
            <a:off x="6271684" y="1484314"/>
            <a:ext cx="5232400" cy="2350986"/>
          </a:xfrm>
        </p:spPr>
        <p:txBody>
          <a:bodyPr>
            <a:normAutofit/>
          </a:bodyPr>
          <a:lstStyle/>
          <a:p>
            <a:pPr lvl="0"/>
            <a:r>
              <a:rPr lang="en-US" noProof="0" dirty="0"/>
              <a:t>Click icon to add picture</a:t>
            </a:r>
          </a:p>
        </p:txBody>
      </p:sp>
      <p:sp>
        <p:nvSpPr>
          <p:cNvPr id="10" name="Picture Placeholder 4"/>
          <p:cNvSpPr>
            <a:spLocks noGrp="1"/>
          </p:cNvSpPr>
          <p:nvPr>
            <p:ph type="pic" sz="quarter" idx="14"/>
          </p:nvPr>
        </p:nvSpPr>
        <p:spPr>
          <a:xfrm>
            <a:off x="6271684" y="4119448"/>
            <a:ext cx="5232400" cy="2350986"/>
          </a:xfrm>
        </p:spPr>
        <p:txBody>
          <a:bodyPr>
            <a:normAutofit/>
          </a:bodyPr>
          <a:lstStyle/>
          <a:p>
            <a:pPr lvl="0"/>
            <a:r>
              <a:rPr lang="en-US" noProof="0" dirty="0"/>
              <a:t>Click icon to add picture</a:t>
            </a:r>
          </a:p>
        </p:txBody>
      </p:sp>
      <p:sp>
        <p:nvSpPr>
          <p:cNvPr id="6"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32622632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 &amp; Horiz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4"/>
            <a:ext cx="10977032" cy="2392765"/>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Picture Placeholder 4"/>
          <p:cNvSpPr>
            <a:spLocks noGrp="1"/>
          </p:cNvSpPr>
          <p:nvPr>
            <p:ph type="pic" sz="quarter" idx="14"/>
          </p:nvPr>
        </p:nvSpPr>
        <p:spPr>
          <a:xfrm>
            <a:off x="527052" y="4119448"/>
            <a:ext cx="10977032" cy="2350986"/>
          </a:xfrm>
        </p:spPr>
        <p:txBody>
          <a:bodyPr>
            <a:normAutofit/>
          </a:bodyPr>
          <a:lstStyle/>
          <a:p>
            <a:pPr lvl="0"/>
            <a:r>
              <a:rPr lang="en-US" noProof="0" dirty="0"/>
              <a:t>Click icon to add picture</a:t>
            </a:r>
          </a:p>
        </p:txBody>
      </p:sp>
      <p:sp>
        <p:nvSpPr>
          <p:cNvPr id="5"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1867358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2"/>
          <p:cNvSpPr>
            <a:spLocks noGrp="1"/>
          </p:cNvSpPr>
          <p:nvPr>
            <p:ph idx="12"/>
          </p:nvPr>
        </p:nvSpPr>
        <p:spPr>
          <a:xfrm>
            <a:off x="4313138"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3"/>
          </p:nvPr>
        </p:nvSpPr>
        <p:spPr>
          <a:xfrm>
            <a:off x="8099222" y="1484313"/>
            <a:ext cx="3405581"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4"/>
          </p:nvPr>
        </p:nvSpPr>
        <p:spPr/>
        <p:txBody>
          <a:bodyPr/>
          <a:lstStyle>
            <a:lvl1pPr>
              <a:defRPr/>
            </a:lvl1pPr>
          </a:lstStyle>
          <a:p>
            <a:pPr>
              <a:defRPr/>
            </a:pPr>
            <a:endParaRPr lang="en-US" dirty="0"/>
          </a:p>
        </p:txBody>
      </p:sp>
    </p:spTree>
    <p:extLst>
      <p:ext uri="{BB962C8B-B14F-4D97-AF65-F5344CB8AC3E}">
        <p14:creationId xmlns:p14="http://schemas.microsoft.com/office/powerpoint/2010/main" val="23889949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9"/>
            <a:ext cx="9958916" cy="949843"/>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chemeClr val="tx1"/>
                </a:solidFill>
              </a:defRPr>
            </a:lvl1pPr>
            <a:lvl2pPr marL="711182" indent="-355591">
              <a:buClrTx/>
              <a:tabLst/>
              <a:defRPr sz="2400">
                <a:solidFill>
                  <a:schemeClr val="tx1"/>
                </a:solidFill>
              </a:defRPr>
            </a:lvl2pPr>
            <a:lvl3pPr marL="1083706" indent="-372524" defTabSz="1437181">
              <a:buClrTx/>
              <a:buSzPct val="80000"/>
              <a:buFont typeface="Lucida Grande"/>
              <a:buChar char="&gt;"/>
              <a:tabLst/>
              <a:defRPr sz="2400">
                <a:solidFill>
                  <a:schemeClr val="tx1"/>
                </a:solidFill>
              </a:defRPr>
            </a:lvl3pPr>
            <a:lvl4pPr marL="1439297" indent="-355591">
              <a:buClrTx/>
              <a:buFont typeface="Wingdings" charset="2"/>
              <a:buChar char="§"/>
              <a:defRPr sz="2400">
                <a:solidFill>
                  <a:schemeClr val="tx1"/>
                </a:solidFill>
              </a:defRPr>
            </a:lvl4pPr>
            <a:lvl5pPr marL="1794888" indent="-355591">
              <a:buClrTx/>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5" name="Straight Connector 4">
            <a:extLst>
              <a:ext uri="{FF2B5EF4-FFF2-40B4-BE49-F238E27FC236}">
                <a16:creationId xmlns:a16="http://schemas.microsoft.com/office/drawing/2014/main" id="{A5389CDC-DECC-4424-BBE0-44862470C3DA}"/>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95994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10" name="Picture Placeholder 4"/>
          <p:cNvSpPr>
            <a:spLocks noGrp="1"/>
          </p:cNvSpPr>
          <p:nvPr>
            <p:ph type="pic" sz="quarter" idx="14"/>
          </p:nvPr>
        </p:nvSpPr>
        <p:spPr>
          <a:xfrm>
            <a:off x="527052" y="1484313"/>
            <a:ext cx="10977032" cy="4986121"/>
          </a:xfrm>
        </p:spPr>
        <p:txBody>
          <a:bodyPr>
            <a:normAutofit/>
          </a:bodyPr>
          <a:lstStyle/>
          <a:p>
            <a:pPr lvl="0"/>
            <a:r>
              <a:rPr lang="en-US" noProof="0" dirty="0"/>
              <a:t>Click icon to add picture</a:t>
            </a:r>
          </a:p>
        </p:txBody>
      </p:sp>
      <p:sp>
        <p:nvSpPr>
          <p:cNvPr id="4" name="Footer Placeholder 5"/>
          <p:cNvSpPr>
            <a:spLocks noGrp="1"/>
          </p:cNvSpPr>
          <p:nvPr>
            <p:ph type="ftr" sz="quarter" idx="15"/>
          </p:nvPr>
        </p:nvSpPr>
        <p:spPr/>
        <p:txBody>
          <a:bodyPr/>
          <a:lstStyle>
            <a:lvl1pPr>
              <a:defRPr/>
            </a:lvl1pPr>
          </a:lstStyle>
          <a:p>
            <a:pPr>
              <a:defRPr/>
            </a:pPr>
            <a:endParaRPr lang="en-US" dirty="0"/>
          </a:p>
        </p:txBody>
      </p:sp>
    </p:spTree>
    <p:extLst>
      <p:ext uri="{BB962C8B-B14F-4D97-AF65-F5344CB8AC3E}">
        <p14:creationId xmlns:p14="http://schemas.microsoft.com/office/powerpoint/2010/main" val="19940173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0"/>
            <a:ext cx="12192000" cy="6858000"/>
          </a:xfrm>
        </p:spPr>
        <p:txBody>
          <a:bodyPr>
            <a:normAutofit/>
          </a:bodyPr>
          <a:lstStyle/>
          <a:p>
            <a:pPr lvl="0"/>
            <a:r>
              <a:rPr lang="en-US" noProof="0" dirty="0"/>
              <a:t>Click icon to add picture</a:t>
            </a:r>
          </a:p>
        </p:txBody>
      </p:sp>
    </p:spTree>
    <p:extLst>
      <p:ext uri="{BB962C8B-B14F-4D97-AF65-F5344CB8AC3E}">
        <p14:creationId xmlns:p14="http://schemas.microsoft.com/office/powerpoint/2010/main" val="898219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527052" y="1484313"/>
            <a:ext cx="5232643" cy="4969408"/>
          </a:xfrm>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hart Placeholder 4"/>
          <p:cNvSpPr>
            <a:spLocks noGrp="1"/>
          </p:cNvSpPr>
          <p:nvPr>
            <p:ph type="chart" sz="quarter" idx="15"/>
          </p:nvPr>
        </p:nvSpPr>
        <p:spPr>
          <a:xfrm>
            <a:off x="6271684" y="1484314"/>
            <a:ext cx="5232400" cy="4986337"/>
          </a:xfrm>
        </p:spPr>
        <p:txBody>
          <a:bodyPr>
            <a:normAutofit/>
          </a:bodyPr>
          <a:lstStyle/>
          <a:p>
            <a:pPr lvl="0"/>
            <a:r>
              <a:rPr lang="en-US" noProof="0" dirty="0"/>
              <a:t>Click icon to add chart</a:t>
            </a:r>
          </a:p>
        </p:txBody>
      </p:sp>
      <p:sp>
        <p:nvSpPr>
          <p:cNvPr id="5"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11490134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Chart Placeholder 3"/>
          <p:cNvSpPr>
            <a:spLocks noGrp="1"/>
          </p:cNvSpPr>
          <p:nvPr>
            <p:ph type="chart" sz="quarter" idx="15"/>
          </p:nvPr>
        </p:nvSpPr>
        <p:spPr>
          <a:xfrm>
            <a:off x="527052" y="1484314"/>
            <a:ext cx="10977033" cy="4986337"/>
          </a:xfrm>
        </p:spPr>
        <p:txBody>
          <a:bodyPr>
            <a:normAutofit/>
          </a:bodyPr>
          <a:lstStyle/>
          <a:p>
            <a:pPr lvl="0"/>
            <a:r>
              <a:rPr lang="en-US" noProof="0" dirty="0"/>
              <a:t>Click icon to add chart</a:t>
            </a:r>
          </a:p>
        </p:txBody>
      </p:sp>
      <p:sp>
        <p:nvSpPr>
          <p:cNvPr id="4" name="Footer Placeholder 5"/>
          <p:cNvSpPr>
            <a:spLocks noGrp="1"/>
          </p:cNvSpPr>
          <p:nvPr>
            <p:ph type="ftr" sz="quarter" idx="16"/>
          </p:nvPr>
        </p:nvSpPr>
        <p:spPr/>
        <p:txBody>
          <a:bodyPr/>
          <a:lstStyle>
            <a:lvl1pPr>
              <a:defRPr/>
            </a:lvl1pPr>
          </a:lstStyle>
          <a:p>
            <a:pPr>
              <a:defRPr/>
            </a:pPr>
            <a:endParaRPr lang="en-US" dirty="0"/>
          </a:p>
        </p:txBody>
      </p:sp>
    </p:spTree>
    <p:extLst>
      <p:ext uri="{BB962C8B-B14F-4D97-AF65-F5344CB8AC3E}">
        <p14:creationId xmlns:p14="http://schemas.microsoft.com/office/powerpoint/2010/main" val="223094051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stimonial">
    <p:spTree>
      <p:nvGrpSpPr>
        <p:cNvPr id="1" name=""/>
        <p:cNvGrpSpPr/>
        <p:nvPr/>
      </p:nvGrpSpPr>
      <p:grpSpPr>
        <a:xfrm>
          <a:off x="0" y="0"/>
          <a:ext cx="0" cy="0"/>
          <a:chOff x="0" y="0"/>
          <a:chExt cx="0" cy="0"/>
        </a:xfrm>
      </p:grpSpPr>
      <p:pic>
        <p:nvPicPr>
          <p:cNvPr id="4" name="Picture 7" descr="REC3121_hr.tif"/>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hiteOverlay.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 y="0"/>
            <a:ext cx="95990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27052" y="409433"/>
            <a:ext cx="5232643" cy="6044288"/>
          </a:xfrm>
        </p:spPr>
        <p:txBody>
          <a:bodyPr/>
          <a:lstStyle>
            <a:lvl1pPr marL="0" indent="0">
              <a:buClr>
                <a:schemeClr val="bg2"/>
              </a:buClr>
              <a:buNone/>
              <a:defRPr i="1"/>
            </a:lvl1pPr>
            <a:lvl2pPr marL="3175" indent="0" algn="l">
              <a:buClr>
                <a:schemeClr val="bg2"/>
              </a:buClr>
              <a:buNone/>
              <a:tabLst/>
              <a:defRPr sz="1800" b="1"/>
            </a:lvl2pPr>
            <a:lvl3pPr marL="1079500" indent="-363538" defTabSz="1077913">
              <a:buClr>
                <a:schemeClr val="bg2"/>
              </a:buClr>
              <a:buSzPct val="80000"/>
              <a:buFont typeface="Lucida Grande"/>
              <a:buChar char="&gt;"/>
              <a:tabLst/>
              <a:defRPr sz="1800"/>
            </a:lvl3pPr>
            <a:lvl4pPr marL="1430338" indent="-352425">
              <a:buClr>
                <a:schemeClr val="bg2"/>
              </a:buClr>
              <a:buFont typeface="Wingdings" charset="2"/>
              <a:buChar char="§"/>
              <a:defRPr sz="1800"/>
            </a:lvl4pPr>
            <a:lvl5pPr marL="1793875" indent="-361950">
              <a:buClr>
                <a:schemeClr val="bg2"/>
              </a:buClr>
              <a:defRPr sz="18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38481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pic>
        <p:nvPicPr>
          <p:cNvPr id="3"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dia Placeholder 5"/>
          <p:cNvSpPr>
            <a:spLocks noGrp="1"/>
          </p:cNvSpPr>
          <p:nvPr>
            <p:ph type="media" sz="quarter" idx="10"/>
          </p:nvPr>
        </p:nvSpPr>
        <p:spPr>
          <a:xfrm>
            <a:off x="1" y="0"/>
            <a:ext cx="12191999" cy="6858000"/>
          </a:xfrm>
        </p:spPr>
        <p:txBody>
          <a:bodyPr>
            <a:normAutofit/>
          </a:bodyPr>
          <a:lstStyle/>
          <a:p>
            <a:pPr lvl="0"/>
            <a:r>
              <a:rPr lang="en-US" noProof="0" dirty="0"/>
              <a:t>Click icon to add media</a:t>
            </a:r>
          </a:p>
        </p:txBody>
      </p:sp>
    </p:spTree>
    <p:extLst>
      <p:ext uri="{BB962C8B-B14F-4D97-AF65-F5344CB8AC3E}">
        <p14:creationId xmlns:p14="http://schemas.microsoft.com/office/powerpoint/2010/main" val="18185898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Title">
    <p:spTree>
      <p:nvGrpSpPr>
        <p:cNvPr id="1" name=""/>
        <p:cNvGrpSpPr/>
        <p:nvPr/>
      </p:nvGrpSpPr>
      <p:grpSpPr>
        <a:xfrm>
          <a:off x="0" y="0"/>
          <a:ext cx="0" cy="0"/>
          <a:chOff x="0" y="0"/>
          <a:chExt cx="0" cy="0"/>
        </a:xfrm>
      </p:grpSpPr>
      <p:pic>
        <p:nvPicPr>
          <p:cNvPr id="2"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nd-Title-Logo-Reversed.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495801" y="2290763"/>
            <a:ext cx="3333751"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448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0284179" y="6356352"/>
            <a:ext cx="1069623" cy="365125"/>
          </a:xfrm>
          <a:prstGeom prst="rect">
            <a:avLst/>
          </a:prstGeom>
        </p:spPr>
        <p:txBody>
          <a:bodyPr/>
          <a:lstStyle>
            <a:lvl1pPr>
              <a:defRPr/>
            </a:lvl1pPr>
          </a:lstStyle>
          <a:p>
            <a:fld id="{F5CCD54B-BDA7-4008-9702-6FA10E9AE4B3}" type="slidenum">
              <a:rPr lang="en-US" altLang="en-US"/>
              <a:pPr/>
              <a:t>‹#›</a:t>
            </a:fld>
            <a:endParaRPr lang="en-US" altLang="en-US" dirty="0"/>
          </a:p>
        </p:txBody>
      </p:sp>
    </p:spTree>
    <p:extLst>
      <p:ext uri="{BB962C8B-B14F-4D97-AF65-F5344CB8AC3E}">
        <p14:creationId xmlns:p14="http://schemas.microsoft.com/office/powerpoint/2010/main" val="13835160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1F12D-21F8-CC47-B5A4-762481B0D930}"/>
              </a:ext>
            </a:extLst>
          </p:cNvPr>
          <p:cNvSpPr/>
          <p:nvPr userDrawn="1"/>
        </p:nvSpPr>
        <p:spPr>
          <a:xfrm>
            <a:off x="0" y="1270413"/>
            <a:ext cx="12192000" cy="558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sp>
        <p:nvSpPr>
          <p:cNvPr id="11" name="Title 1">
            <a:extLst>
              <a:ext uri="{FF2B5EF4-FFF2-40B4-BE49-F238E27FC236}">
                <a16:creationId xmlns:a16="http://schemas.microsoft.com/office/drawing/2014/main" id="{C4E32975-0865-EF44-9097-5FA253923B06}"/>
              </a:ext>
            </a:extLst>
          </p:cNvPr>
          <p:cNvSpPr>
            <a:spLocks noGrp="1"/>
          </p:cNvSpPr>
          <p:nvPr>
            <p:ph type="title"/>
          </p:nvPr>
        </p:nvSpPr>
        <p:spPr>
          <a:xfrm>
            <a:off x="527054" y="184297"/>
            <a:ext cx="9958916" cy="949844"/>
          </a:xfrm>
          <a:prstGeom prst="rect">
            <a:avLst/>
          </a:prstGeom>
        </p:spPr>
        <p:txBody>
          <a:bodyPr anchor="ctr"/>
          <a:lstStyle>
            <a:lvl1pPr algn="l">
              <a:defRPr sz="3733">
                <a:solidFill>
                  <a:schemeClr val="accent2"/>
                </a:solidFill>
              </a:defRPr>
            </a:lvl1pPr>
          </a:lstStyle>
          <a:p>
            <a:r>
              <a:rPr lang="en-US" dirty="0"/>
              <a:t>Click to edit Master title style</a:t>
            </a:r>
            <a:endParaRPr lang="en-AU" dirty="0"/>
          </a:p>
        </p:txBody>
      </p:sp>
      <p:sp>
        <p:nvSpPr>
          <p:cNvPr id="12" name="Content Placeholder 2">
            <a:extLst>
              <a:ext uri="{FF2B5EF4-FFF2-40B4-BE49-F238E27FC236}">
                <a16:creationId xmlns:a16="http://schemas.microsoft.com/office/drawing/2014/main" id="{33312AE2-5B1E-0F40-80F8-DC94E285387C}"/>
              </a:ext>
            </a:extLst>
          </p:cNvPr>
          <p:cNvSpPr>
            <a:spLocks noGrp="1"/>
          </p:cNvSpPr>
          <p:nvPr>
            <p:ph idx="1"/>
          </p:nvPr>
        </p:nvSpPr>
        <p:spPr>
          <a:xfrm>
            <a:off x="527051" y="1356441"/>
            <a:ext cx="11206989" cy="5108156"/>
          </a:xfrm>
          <a:prstGeom prst="rect">
            <a:avLst/>
          </a:prstGeom>
        </p:spPr>
        <p:txBody>
          <a:bodyPr/>
          <a:lstStyle>
            <a:lvl1pPr marL="355591" indent="-355591">
              <a:buClrTx/>
              <a:defRPr>
                <a:solidFill>
                  <a:sysClr val="windowText" lastClr="000000"/>
                </a:solidFill>
              </a:defRPr>
            </a:lvl1pPr>
            <a:lvl2pPr marL="711182" indent="-355591">
              <a:buClrTx/>
              <a:tabLst/>
              <a:defRPr sz="2400">
                <a:solidFill>
                  <a:sysClr val="windowText" lastClr="000000"/>
                </a:solidFill>
              </a:defRPr>
            </a:lvl2pPr>
            <a:lvl3pPr marL="1083706" indent="-372524" defTabSz="1437181">
              <a:buClrTx/>
              <a:buSzPct val="80000"/>
              <a:buFont typeface="Lucida Grande"/>
              <a:buChar char="&gt;"/>
              <a:tabLst/>
              <a:defRPr sz="2400">
                <a:solidFill>
                  <a:sysClr val="windowText" lastClr="000000"/>
                </a:solidFill>
              </a:defRPr>
            </a:lvl3pPr>
            <a:lvl4pPr marL="1439297" indent="-355591">
              <a:buClrTx/>
              <a:buFont typeface="Wingdings" charset="2"/>
              <a:buChar char="§"/>
              <a:defRPr sz="2400">
                <a:solidFill>
                  <a:sysClr val="windowText" lastClr="000000"/>
                </a:solidFill>
              </a:defRPr>
            </a:lvl4pPr>
            <a:lvl5pPr marL="1794888" indent="-355591">
              <a:buClrTx/>
              <a:defRPr sz="2400">
                <a:solidFill>
                  <a:sysClr val="windowText" lastClr="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11"/>
          </p:nvPr>
        </p:nvSpPr>
        <p:spPr>
          <a:xfrm>
            <a:off x="11461569" y="6500909"/>
            <a:ext cx="585430" cy="263875"/>
          </a:xfrm>
          <a:prstGeom prst="rect">
            <a:avLst/>
          </a:prstGeom>
        </p:spPr>
        <p:txBody>
          <a:bodyPr/>
          <a:lstStyle>
            <a:lvl1pPr>
              <a:defRPr sz="1100"/>
            </a:lvl1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7" name="Straight Connector 6">
            <a:extLst>
              <a:ext uri="{FF2B5EF4-FFF2-40B4-BE49-F238E27FC236}">
                <a16:creationId xmlns:a16="http://schemas.microsoft.com/office/drawing/2014/main" id="{D935837B-BB96-4EB4-B789-C711644B8E6C}"/>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0649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4434500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0" y="476250"/>
            <a:ext cx="12192000" cy="37020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rgbClr val="FDC82F"/>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26423485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7657816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marL="266700" indent="-266700">
              <a:buClrTx/>
              <a:defRPr/>
            </a:lvl1pPr>
            <a:lvl2pPr marL="533400" indent="-266700">
              <a:buClrTx/>
              <a:tabLst/>
              <a:defRPr sz="1800"/>
            </a:lvl2pPr>
            <a:lvl3pPr marL="812800" indent="-279400" defTabSz="1077913">
              <a:buClrTx/>
              <a:buSzPct val="80000"/>
              <a:buFont typeface="Lucida Grande"/>
              <a:buChar char="&gt;"/>
              <a:tabLst/>
              <a:defRPr sz="1800"/>
            </a:lvl3pPr>
            <a:lvl4pPr marL="1079500" indent="-266700">
              <a:buClrTx/>
              <a:buFont typeface="Wingdings" charset="2"/>
              <a:buChar char="§"/>
              <a:defRPr sz="1800"/>
            </a:lvl4pPr>
            <a:lvl5pPr marL="1346200" indent="-266700">
              <a:buClrTx/>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5"/>
          <p:cNvSpPr>
            <a:spLocks noGrp="1"/>
          </p:cNvSpPr>
          <p:nvPr>
            <p:ph type="ftr" sz="quarter" idx="10"/>
          </p:nvPr>
        </p:nvSpPr>
        <p:spPr/>
        <p:txBody>
          <a:bodyPr/>
          <a:lstStyle>
            <a:lvl1pPr>
              <a:defRPr/>
            </a:lvl1pPr>
          </a:lstStyle>
          <a:p>
            <a:pPr>
              <a:defRPr/>
            </a:pP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02120" y="399351"/>
            <a:ext cx="902208" cy="566928"/>
          </a:xfrm>
          <a:prstGeom prst="rect">
            <a:avLst/>
          </a:prstGeom>
        </p:spPr>
      </p:pic>
    </p:spTree>
    <p:extLst>
      <p:ext uri="{BB962C8B-B14F-4D97-AF65-F5344CB8AC3E}">
        <p14:creationId xmlns:p14="http://schemas.microsoft.com/office/powerpoint/2010/main" val="31142882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8119533" y="476250"/>
            <a:ext cx="4072467" cy="3702050"/>
          </a:xfrm>
          <a:prstGeom prst="rect">
            <a:avLst/>
          </a:prstGeom>
          <a:solidFill>
            <a:srgbClr val="FFFFFF"/>
          </a:solidFill>
          <a:ln w="12700">
            <a:solidFill>
              <a:srgbClr val="FFFFFF"/>
            </a:solidFill>
            <a:miter lim="800000"/>
            <a:headEnd/>
            <a:tailEnd/>
          </a:ln>
        </p:spPr>
      </p:pic>
      <p:pic>
        <p:nvPicPr>
          <p:cNvPr id="8" name="Picture 9"/>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476250"/>
            <a:ext cx="4059767" cy="3702050"/>
          </a:xfrm>
          <a:prstGeom prst="rect">
            <a:avLst/>
          </a:prstGeom>
          <a:solidFill>
            <a:srgbClr val="FFFFFF"/>
          </a:solidFill>
          <a:ln w="12700">
            <a:solidFill>
              <a:srgbClr val="FFFFFF"/>
            </a:solidFill>
            <a:miter lim="800000"/>
            <a:headEnd/>
            <a:tailEnd/>
          </a:ln>
        </p:spPr>
      </p:pic>
      <p:pic>
        <p:nvPicPr>
          <p:cNvPr id="9" name="Picture 10"/>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4059767" y="476250"/>
            <a:ext cx="4059767" cy="3702050"/>
          </a:xfrm>
          <a:prstGeom prst="rect">
            <a:avLst/>
          </a:prstGeom>
          <a:solidFill>
            <a:srgbClr val="FFFFFF"/>
          </a:solidFill>
          <a:ln w="12700">
            <a:solidFill>
              <a:srgbClr val="FFFFFF"/>
            </a:solidFill>
            <a:miter lim="800000"/>
            <a:headEnd/>
            <a:tailEnd/>
          </a:ln>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41338247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2">
    <p:spTree>
      <p:nvGrpSpPr>
        <p:cNvPr id="1" name=""/>
        <p:cNvGrpSpPr/>
        <p:nvPr/>
      </p:nvGrpSpPr>
      <p:grpSpPr>
        <a:xfrm>
          <a:off x="0" y="0"/>
          <a:ext cx="0" cy="0"/>
          <a:chOff x="0" y="0"/>
          <a:chExt cx="0" cy="0"/>
        </a:xfrm>
      </p:grpSpPr>
      <p:pic>
        <p:nvPicPr>
          <p:cNvPr id="4" name="Picture 7" descr="Bgrd_WG.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Locki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660467" y="5705476"/>
            <a:ext cx="155151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romise.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520517" y="6467476"/>
            <a:ext cx="18288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ound_waive.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041401"/>
            <a:ext cx="12192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ctrTitle"/>
          </p:nvPr>
        </p:nvSpPr>
        <p:spPr>
          <a:xfrm>
            <a:off x="914400" y="4411857"/>
            <a:ext cx="10363200" cy="934744"/>
          </a:xfrm>
          <a:ln algn="ctr"/>
        </p:spPr>
        <p:txBody>
          <a:bodyPr/>
          <a:lstStyle>
            <a:lvl1pPr>
              <a:defRPr sz="3000">
                <a:solidFill>
                  <a:schemeClr val="tx2"/>
                </a:solidFill>
              </a:defRPr>
            </a:lvl1pPr>
          </a:lstStyle>
          <a:p>
            <a:r>
              <a:rPr lang="en-US"/>
              <a:t>Click to edit Master title style</a:t>
            </a:r>
            <a:endParaRPr lang="en-AU" dirty="0"/>
          </a:p>
        </p:txBody>
      </p:sp>
      <p:sp>
        <p:nvSpPr>
          <p:cNvPr id="50181" name="Rectangle 5"/>
          <p:cNvSpPr>
            <a:spLocks noGrp="1" noChangeArrowheads="1"/>
          </p:cNvSpPr>
          <p:nvPr>
            <p:ph type="subTitle" idx="1"/>
          </p:nvPr>
        </p:nvSpPr>
        <p:spPr>
          <a:xfrm>
            <a:off x="912285" y="5352174"/>
            <a:ext cx="10360424" cy="806047"/>
          </a:xfrm>
          <a:ln algn="ctr"/>
        </p:spPr>
        <p:txBody>
          <a:bodyPr/>
          <a:lstStyle>
            <a:lvl1pPr marL="0" indent="0" defTabSz="914400">
              <a:lnSpc>
                <a:spcPts val="2400"/>
              </a:lnSpc>
              <a:spcBef>
                <a:spcPct val="20000"/>
              </a:spcBef>
              <a:buClrTx/>
              <a:buFontTx/>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2875818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vmlDrawing" Target="../drawings/vmlDrawing1.v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theme" Target="../theme/theme2.xml"/><Relationship Id="rId33"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tags" Target="../tags/tag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image" Target="../media/image4.jp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ags" Target="../tags/tag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image" Target="../media/image3.emf"/><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tags" Target="../tags/tag1.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08A350-8D74-B249-A233-574220C9EF19}"/>
              </a:ext>
            </a:extLst>
          </p:cNvPr>
          <p:cNvSpPr txBox="1">
            <a:spLocks/>
          </p:cNvSpPr>
          <p:nvPr userDrawn="1"/>
        </p:nvSpPr>
        <p:spPr>
          <a:xfrm>
            <a:off x="527054" y="144877"/>
            <a:ext cx="9958916" cy="1125537"/>
          </a:xfrm>
          <a:prstGeom prst="rect">
            <a:avLst/>
          </a:prstGeom>
        </p:spPr>
        <p:txBody>
          <a:bodyPr anchor="ctr"/>
          <a:lstStyle>
            <a:lvl1pPr algn="l" rtl="0" eaLnBrk="0" fontAlgn="base" hangingPunct="0">
              <a:lnSpc>
                <a:spcPts val="3000"/>
              </a:lnSpc>
              <a:spcBef>
                <a:spcPct val="0"/>
              </a:spcBef>
              <a:spcAft>
                <a:spcPct val="0"/>
              </a:spcAft>
              <a:defRPr sz="2800" b="1">
                <a:ln>
                  <a:noFill/>
                </a:ln>
                <a:solidFill>
                  <a:schemeClr val="tx2"/>
                </a:solidFill>
                <a:effectLst/>
                <a:latin typeface="+mj-lt"/>
                <a:ea typeface="ＭＳ Ｐゴシック" charset="0"/>
                <a:cs typeface="ＭＳ Ｐゴシック" charset="0"/>
              </a:defRPr>
            </a:lvl1pPr>
            <a:lvl2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US" sz="3733" kern="0" dirty="0">
                <a:solidFill>
                  <a:srgbClr val="2D2D8A"/>
                </a:solidFill>
              </a:rPr>
              <a:t>Click to edit Master title style</a:t>
            </a:r>
            <a:endParaRPr lang="en-AU" sz="3733" kern="0" dirty="0">
              <a:solidFill>
                <a:srgbClr val="2D2D8A"/>
              </a:solidFill>
            </a:endParaRPr>
          </a:p>
        </p:txBody>
      </p:sp>
      <p:sp>
        <p:nvSpPr>
          <p:cNvPr id="8" name="Content Placeholder 2">
            <a:extLst>
              <a:ext uri="{FF2B5EF4-FFF2-40B4-BE49-F238E27FC236}">
                <a16:creationId xmlns:a16="http://schemas.microsoft.com/office/drawing/2014/main" id="{DED8EB87-9BF0-0946-AA40-A9859ECE27AC}"/>
              </a:ext>
            </a:extLst>
          </p:cNvPr>
          <p:cNvSpPr txBox="1">
            <a:spLocks/>
          </p:cNvSpPr>
          <p:nvPr userDrawn="1"/>
        </p:nvSpPr>
        <p:spPr>
          <a:xfrm>
            <a:off x="527051" y="1356441"/>
            <a:ext cx="11206989" cy="5108156"/>
          </a:xfrm>
          <a:prstGeom prst="rect">
            <a:avLst/>
          </a:prstGeom>
        </p:spPr>
        <p:txBody>
          <a:bodyPr/>
          <a:lstStyle>
            <a:lvl1pPr marL="266700" indent="-266700" algn="l" defTabSz="457200" rtl="0" eaLnBrk="0" fontAlgn="base" hangingPunct="0">
              <a:spcBef>
                <a:spcPts val="1000"/>
              </a:spcBef>
              <a:spcAft>
                <a:spcPct val="0"/>
              </a:spcAft>
              <a:buClrTx/>
              <a:buChar char="•"/>
              <a:defRPr sz="2400">
                <a:solidFill>
                  <a:schemeClr val="bg1"/>
                </a:solidFill>
                <a:latin typeface="+mn-lt"/>
                <a:ea typeface="ＭＳ Ｐゴシック" charset="0"/>
                <a:cs typeface="+mn-cs"/>
              </a:defRPr>
            </a:lvl1pPr>
            <a:lvl2pPr marL="533400" indent="-266700" algn="l" rtl="0" eaLnBrk="0" fontAlgn="base" hangingPunct="0">
              <a:spcBef>
                <a:spcPct val="20000"/>
              </a:spcBef>
              <a:spcAft>
                <a:spcPct val="0"/>
              </a:spcAft>
              <a:buClrTx/>
              <a:buFont typeface="Arial" charset="0"/>
              <a:buChar char="–"/>
              <a:tabLst/>
              <a:defRPr sz="1800">
                <a:solidFill>
                  <a:schemeClr val="bg1"/>
                </a:solidFill>
                <a:latin typeface="+mn-lt"/>
                <a:ea typeface="Arial" charset="0"/>
                <a:cs typeface="+mn-cs"/>
              </a:defRPr>
            </a:lvl2pPr>
            <a:lvl3pPr marL="812800" indent="-279400" algn="l" defTabSz="1077913" rtl="0" eaLnBrk="0" fontAlgn="base" hangingPunct="0">
              <a:spcBef>
                <a:spcPct val="20000"/>
              </a:spcBef>
              <a:spcAft>
                <a:spcPct val="0"/>
              </a:spcAft>
              <a:buClrTx/>
              <a:buSzPct val="80000"/>
              <a:buFont typeface="Lucida Grande"/>
              <a:buChar char="&gt;"/>
              <a:tabLst/>
              <a:defRPr sz="1800">
                <a:solidFill>
                  <a:schemeClr val="bg1"/>
                </a:solidFill>
                <a:latin typeface="+mn-lt"/>
                <a:ea typeface="Arial" charset="0"/>
                <a:cs typeface="+mn-cs"/>
              </a:defRPr>
            </a:lvl3pPr>
            <a:lvl4pPr marL="1079500" indent="-266700" algn="l" rtl="0" eaLnBrk="0" fontAlgn="base" hangingPunct="0">
              <a:spcBef>
                <a:spcPct val="20000"/>
              </a:spcBef>
              <a:spcAft>
                <a:spcPct val="0"/>
              </a:spcAft>
              <a:buClrTx/>
              <a:buFont typeface="Wingdings" charset="2"/>
              <a:buChar char="§"/>
              <a:defRPr sz="1800">
                <a:solidFill>
                  <a:schemeClr val="bg1"/>
                </a:solidFill>
                <a:latin typeface="+mn-lt"/>
                <a:ea typeface="Arial" charset="0"/>
                <a:cs typeface="+mn-cs"/>
              </a:defRPr>
            </a:lvl4pPr>
            <a:lvl5pPr marL="1346200" indent="-266700" algn="l" rtl="0" eaLnBrk="0" fontAlgn="base" hangingPunct="0">
              <a:spcBef>
                <a:spcPct val="20000"/>
              </a:spcBef>
              <a:spcAft>
                <a:spcPct val="0"/>
              </a:spcAft>
              <a:buClrTx/>
              <a:buChar char="»"/>
              <a:defRPr sz="1800">
                <a:solidFill>
                  <a:schemeClr val="bg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200" kern="0" dirty="0">
                <a:solidFill>
                  <a:srgbClr val="000000"/>
                </a:solidFill>
              </a:rPr>
              <a:t>Click to edit Master text styles</a:t>
            </a:r>
          </a:p>
          <a:p>
            <a:pPr lvl="1"/>
            <a:r>
              <a:rPr lang="en-US" sz="2400" kern="0" dirty="0">
                <a:solidFill>
                  <a:srgbClr val="000000"/>
                </a:solidFill>
              </a:rPr>
              <a:t>Second level</a:t>
            </a:r>
          </a:p>
          <a:p>
            <a:pPr lvl="2"/>
            <a:r>
              <a:rPr lang="en-US" sz="2400" kern="0" dirty="0">
                <a:solidFill>
                  <a:srgbClr val="000000"/>
                </a:solidFill>
              </a:rPr>
              <a:t>Third level</a:t>
            </a:r>
          </a:p>
          <a:p>
            <a:pPr lvl="3"/>
            <a:r>
              <a:rPr lang="en-US" sz="2400" kern="0" dirty="0">
                <a:solidFill>
                  <a:srgbClr val="000000"/>
                </a:solidFill>
              </a:rPr>
              <a:t>Fourth level</a:t>
            </a:r>
          </a:p>
          <a:p>
            <a:pPr lvl="4"/>
            <a:r>
              <a:rPr lang="en-US" sz="2400" kern="0" dirty="0">
                <a:solidFill>
                  <a:srgbClr val="000000"/>
                </a:solidFill>
              </a:rPr>
              <a:t>Fifth level</a:t>
            </a:r>
            <a:endParaRPr lang="en-AU" sz="2400" kern="0" dirty="0">
              <a:solidFill>
                <a:srgbClr val="000000"/>
              </a:solidFill>
            </a:endParaRPr>
          </a:p>
        </p:txBody>
      </p:sp>
      <p:sp>
        <p:nvSpPr>
          <p:cNvPr id="9" name="Slide Number Placeholder 5"/>
          <p:cNvSpPr>
            <a:spLocks noGrp="1"/>
          </p:cNvSpPr>
          <p:nvPr>
            <p:ph type="sldNum" sz="quarter" idx="4"/>
          </p:nvPr>
        </p:nvSpPr>
        <p:spPr>
          <a:xfrm>
            <a:off x="10893397" y="6368061"/>
            <a:ext cx="1069623" cy="365125"/>
          </a:xfrm>
          <a:prstGeom prst="rect">
            <a:avLst/>
          </a:prstGeom>
        </p:spPr>
        <p:txBody>
          <a:body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sp>
        <p:nvSpPr>
          <p:cNvPr id="11" name="Slide Number Placeholder 5"/>
          <p:cNvSpPr txBox="1">
            <a:spLocks/>
          </p:cNvSpPr>
          <p:nvPr userDrawn="1"/>
        </p:nvSpPr>
        <p:spPr>
          <a:xfrm>
            <a:off x="10284178" y="6356352"/>
            <a:ext cx="106962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CD2B8E-7FB8-4059-B0B9-8D76C38155E7}" type="slidenum">
              <a:rPr lang="en-AU" smtClean="0">
                <a:solidFill>
                  <a:srgbClr val="000000">
                    <a:tint val="75000"/>
                  </a:srgbClr>
                </a:solidFill>
              </a:rPr>
              <a:pPr/>
              <a:t>‹#›</a:t>
            </a:fld>
            <a:endParaRPr lang="en-AU" dirty="0">
              <a:solidFill>
                <a:srgbClr val="000000">
                  <a:tint val="75000"/>
                </a:srgbClr>
              </a:solidFill>
            </a:endParaRPr>
          </a:p>
        </p:txBody>
      </p:sp>
      <p:cxnSp>
        <p:nvCxnSpPr>
          <p:cNvPr id="12" name="Straight Connector 11">
            <a:extLst>
              <a:ext uri="{FF2B5EF4-FFF2-40B4-BE49-F238E27FC236}">
                <a16:creationId xmlns:a16="http://schemas.microsoft.com/office/drawing/2014/main" id="{250CF0AA-A64C-4BB0-9798-2398C4EEB087}"/>
              </a:ext>
            </a:extLst>
          </p:cNvPr>
          <p:cNvCxnSpPr/>
          <p:nvPr userDrawn="1"/>
        </p:nvCxnSpPr>
        <p:spPr>
          <a:xfrm flipV="1">
            <a:off x="527539" y="1160585"/>
            <a:ext cx="9214338" cy="117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12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fade/>
  </p:transition>
  <p:hf hdr="0" ftr="0" dt="0"/>
  <p:txStyles>
    <p:titleStyle>
      <a:lvl1pPr algn="l" rtl="0" eaLnBrk="0" fontAlgn="base" hangingPunct="0">
        <a:lnSpc>
          <a:spcPts val="4000"/>
        </a:lnSpc>
        <a:spcBef>
          <a:spcPct val="0"/>
        </a:spcBef>
        <a:spcAft>
          <a:spcPct val="0"/>
        </a:spcAft>
        <a:defRPr sz="4000" b="1">
          <a:ln>
            <a:noFill/>
          </a:ln>
          <a:solidFill>
            <a:schemeClr val="tx2"/>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p:titleStyle>
    <p:bodyStyle>
      <a:lvl1pPr marL="355591" indent="-355591" algn="l" defTabSz="609585" rtl="0" eaLnBrk="0" fontAlgn="base" hangingPunct="0">
        <a:spcBef>
          <a:spcPts val="1333"/>
        </a:spcBef>
        <a:spcAft>
          <a:spcPct val="0"/>
        </a:spcAft>
        <a:buClrTx/>
        <a:buChar char="•"/>
        <a:defRPr sz="3200">
          <a:solidFill>
            <a:schemeClr val="tx1"/>
          </a:solidFill>
          <a:latin typeface="+mn-lt"/>
          <a:ea typeface="ＭＳ Ｐゴシック" charset="0"/>
          <a:cs typeface="+mn-cs"/>
        </a:defRPr>
      </a:lvl1pPr>
      <a:lvl2pPr marL="711182" indent="-355591" algn="l" rtl="0" eaLnBrk="0" fontAlgn="base" hangingPunct="0">
        <a:spcBef>
          <a:spcPct val="20000"/>
        </a:spcBef>
        <a:spcAft>
          <a:spcPct val="0"/>
        </a:spcAft>
        <a:buClrTx/>
        <a:buFont typeface="Arial" charset="0"/>
        <a:buChar char="–"/>
        <a:defRPr sz="2400">
          <a:solidFill>
            <a:schemeClr val="tx1"/>
          </a:solidFill>
          <a:latin typeface="+mn-lt"/>
          <a:ea typeface="Arial" charset="0"/>
          <a:cs typeface="+mn-cs"/>
        </a:defRPr>
      </a:lvl2pPr>
      <a:lvl3pPr marL="1193770" indent="-114297" algn="l" rtl="0" eaLnBrk="0" fontAlgn="base" hangingPunct="0">
        <a:spcBef>
          <a:spcPct val="20000"/>
        </a:spcBef>
        <a:spcAft>
          <a:spcPct val="0"/>
        </a:spcAft>
        <a:buClr>
          <a:schemeClr val="hlink"/>
        </a:buClr>
        <a:buFont typeface="Arial" charset="0"/>
        <a:defRPr>
          <a:solidFill>
            <a:schemeClr val="tx1"/>
          </a:solidFill>
          <a:latin typeface="+mn-lt"/>
          <a:ea typeface="Arial" charset="0"/>
          <a:cs typeface="+mn-cs"/>
        </a:defRPr>
      </a:lvl3pPr>
      <a:lvl4pPr marL="2133547" indent="-304792" algn="l" rtl="0" eaLnBrk="0" fontAlgn="base" hangingPunct="0">
        <a:spcBef>
          <a:spcPct val="20000"/>
        </a:spcBef>
        <a:spcAft>
          <a:spcPct val="0"/>
        </a:spcAft>
        <a:buChar char="–"/>
        <a:defRPr sz="2667">
          <a:solidFill>
            <a:schemeClr val="tx1"/>
          </a:solidFill>
          <a:latin typeface="+mn-lt"/>
          <a:ea typeface="Arial" charset="0"/>
          <a:cs typeface="+mn-cs"/>
        </a:defRPr>
      </a:lvl4pPr>
      <a:lvl5pPr marL="2743131" indent="-304792" algn="l" rtl="0" eaLnBrk="0" fontAlgn="base" hangingPunct="0">
        <a:spcBef>
          <a:spcPct val="20000"/>
        </a:spcBef>
        <a:spcAft>
          <a:spcPct val="0"/>
        </a:spcAft>
        <a:buChar char="»"/>
        <a:defRPr sz="2667">
          <a:solidFill>
            <a:schemeClr val="tx1"/>
          </a:solidFill>
          <a:latin typeface="+mn-lt"/>
          <a:ea typeface="Arial" charset="0"/>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7F8FA1-197D-4DF5-A76C-60E0DA60E594}"/>
              </a:ext>
            </a:extLst>
          </p:cNvPr>
          <p:cNvGraphicFramePr>
            <a:graphicFrameLocks noChangeAspect="1"/>
          </p:cNvGraphicFramePr>
          <p:nvPr userDrawn="1">
            <p:custDataLst>
              <p:tags r:id="rId27"/>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5" name="think-cell Slide" r:id="rId30" imgW="395" imgH="396" progId="TCLayout.ActiveDocument.1">
                  <p:embed/>
                </p:oleObj>
              </mc:Choice>
              <mc:Fallback>
                <p:oleObj name="think-cell Slide" r:id="rId30" imgW="395" imgH="396" progId="TCLayout.ActiveDocument.1">
                  <p:embed/>
                  <p:pic>
                    <p:nvPicPr>
                      <p:cNvPr id="5" name="Object 4" hidden="1">
                        <a:extLst>
                          <a:ext uri="{FF2B5EF4-FFF2-40B4-BE49-F238E27FC236}">
                            <a16:creationId xmlns:a16="http://schemas.microsoft.com/office/drawing/2014/main" id="{FD7F8FA1-197D-4DF5-A76C-60E0DA60E594}"/>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D68E116-5FA4-427D-8F7D-46497F388715}"/>
              </a:ext>
            </a:extLst>
          </p:cNvPr>
          <p:cNvSpPr/>
          <p:nvPr userDrawn="1">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Arial" panose="020B0604020202020204" pitchFamily="34" charset="0"/>
              <a:ea typeface="ＭＳ Ｐゴシック" panose="020B0600070205080204" pitchFamily="34" charset="-128"/>
              <a:sym typeface="Arial" panose="020B0604020202020204" pitchFamily="34" charset="0"/>
            </a:endParaRPr>
          </a:p>
        </p:txBody>
      </p:sp>
      <p:pic>
        <p:nvPicPr>
          <p:cNvPr id="2" name="Picture 1"/>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0" y="-14922"/>
            <a:ext cx="12192000" cy="1127760"/>
          </a:xfrm>
          <a:prstGeom prst="rect">
            <a:avLst/>
          </a:prstGeom>
        </p:spPr>
      </p:pic>
      <p:sp>
        <p:nvSpPr>
          <p:cNvPr id="1027" name="Rectangle 11"/>
          <p:cNvSpPr>
            <a:spLocks noGrp="1" noChangeArrowheads="1"/>
          </p:cNvSpPr>
          <p:nvPr>
            <p:ph type="title"/>
          </p:nvPr>
        </p:nvSpPr>
        <p:spPr bwMode="auto">
          <a:xfrm>
            <a:off x="527051" y="0"/>
            <a:ext cx="9958916"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8000" rIns="0" bIns="108000" numCol="1" anchor="b" anchorCtr="0" compatLnSpc="1">
            <a:prstTxWarp prst="textNoShape">
              <a:avLst/>
            </a:prstTxWarp>
          </a:bodyPr>
          <a:lstStyle/>
          <a:p>
            <a:pPr lvl="0"/>
            <a:r>
              <a:rPr lang="en-US" altLang="en-US" dirty="0"/>
              <a:t>Content slide heading (30-40pt)</a:t>
            </a:r>
            <a:endParaRPr lang="en-AU" altLang="en-US" dirty="0"/>
          </a:p>
        </p:txBody>
      </p:sp>
      <p:sp>
        <p:nvSpPr>
          <p:cNvPr id="1028" name="Rectangle 12"/>
          <p:cNvSpPr>
            <a:spLocks noGrp="1" noChangeArrowheads="1"/>
          </p:cNvSpPr>
          <p:nvPr>
            <p:ph type="body" idx="1"/>
          </p:nvPr>
        </p:nvSpPr>
        <p:spPr bwMode="auto">
          <a:xfrm>
            <a:off x="527051" y="1484314"/>
            <a:ext cx="109728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normAutofit/>
          </a:bodyPr>
          <a:lstStyle/>
          <a:p>
            <a:pPr lvl="0"/>
            <a:r>
              <a:rPr lang="en-US" altLang="en-US" dirty="0"/>
              <a:t>Use bold and remove bullets for sub-headings</a:t>
            </a:r>
          </a:p>
          <a:p>
            <a:pPr lvl="0"/>
            <a:r>
              <a:rPr lang="en-US" altLang="en-US" dirty="0"/>
              <a:t>Remove bullets for introductory text or non-list text</a:t>
            </a:r>
          </a:p>
          <a:p>
            <a:pPr lvl="0"/>
            <a:r>
              <a:rPr lang="en-US" altLang="en-US" dirty="0"/>
              <a:t>Use built-in template theme </a:t>
            </a:r>
            <a:r>
              <a:rPr lang="en-US" altLang="en-US" dirty="0" err="1"/>
              <a:t>colours</a:t>
            </a:r>
            <a:r>
              <a:rPr lang="en-US" altLang="en-US" dirty="0"/>
              <a:t> for text and graphics</a:t>
            </a:r>
          </a:p>
          <a:p>
            <a:pPr lvl="1"/>
            <a:r>
              <a:rPr lang="en-US" altLang="en-US" dirty="0"/>
              <a:t>Graphs will automatically inherit theme </a:t>
            </a:r>
            <a:r>
              <a:rPr lang="en-US" altLang="en-US" dirty="0" err="1"/>
              <a:t>colours</a:t>
            </a:r>
            <a:endParaRPr lang="en-US" altLang="en-US" dirty="0"/>
          </a:p>
          <a:p>
            <a:pPr lvl="0"/>
            <a:r>
              <a:rPr lang="en-US" altLang="en-US" dirty="0"/>
              <a:t>Various slide and title layout options are available</a:t>
            </a:r>
          </a:p>
          <a:p>
            <a:pPr lvl="1"/>
            <a:r>
              <a:rPr lang="en-US" altLang="en-US" dirty="0"/>
              <a:t>View Tab &gt; Slide Master to see options</a:t>
            </a:r>
          </a:p>
          <a:p>
            <a:pPr lvl="1"/>
            <a:r>
              <a:rPr lang="en-US" altLang="en-US" dirty="0"/>
              <a:t>Use existing slide layouts – avoid adding extra text or picture boxes where possible – this will help with consistency and make editing easier</a:t>
            </a:r>
          </a:p>
          <a:p>
            <a:pPr lvl="0"/>
            <a:r>
              <a:rPr lang="en-US" altLang="en-US" dirty="0"/>
              <a:t>All template images can be replaced on slide masters </a:t>
            </a:r>
          </a:p>
          <a:p>
            <a:pPr lvl="1"/>
            <a:r>
              <a:rPr lang="en-US" altLang="en-US" dirty="0"/>
              <a:t>Right-click on an image &gt; select ‘change picture’ &gt; choose replacement picture &gt; resize and use crop from Format Picture Tab to fit</a:t>
            </a:r>
          </a:p>
          <a:p>
            <a:pPr lvl="1"/>
            <a:r>
              <a:rPr lang="en-US" altLang="en-US" dirty="0"/>
              <a:t>When changing pictures align with regard to existing template</a:t>
            </a:r>
          </a:p>
        </p:txBody>
      </p:sp>
      <p:pic>
        <p:nvPicPr>
          <p:cNvPr id="1029" name="Picture 4"/>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bwMode="auto">
          <a:xfrm>
            <a:off x="10703984" y="401702"/>
            <a:ext cx="901699" cy="56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3"/>
          </p:nvPr>
        </p:nvSpPr>
        <p:spPr>
          <a:xfrm>
            <a:off x="527051" y="6534151"/>
            <a:ext cx="9958916" cy="187325"/>
          </a:xfrm>
          <a:prstGeom prst="rect">
            <a:avLst/>
          </a:prstGeom>
        </p:spPr>
        <p:txBody>
          <a:bodyPr vert="horz" lIns="0" tIns="0" rIns="0" bIns="0" rtlCol="0" anchor="b" anchorCtr="0"/>
          <a:lstStyle>
            <a:lvl1pPr algn="l">
              <a:defRPr sz="1000">
                <a:solidFill>
                  <a:schemeClr val="bg2">
                    <a:lumMod val="50000"/>
                  </a:schemeClr>
                </a:solidFill>
                <a:latin typeface="Arial" charset="0"/>
                <a:ea typeface="ＭＳ Ｐゴシック" charset="0"/>
                <a:cs typeface="Arial" charset="0"/>
              </a:defRPr>
            </a:lvl1pPr>
          </a:lstStyle>
          <a:p>
            <a:pPr>
              <a:defRPr/>
            </a:pPr>
            <a:endParaRPr lang="en-US" dirty="0"/>
          </a:p>
        </p:txBody>
      </p:sp>
      <p:sp>
        <p:nvSpPr>
          <p:cNvPr id="3" name="Rectangle 2" hidden="1">
            <a:extLst>
              <a:ext uri="{FF2B5EF4-FFF2-40B4-BE49-F238E27FC236}">
                <a16:creationId xmlns:a16="http://schemas.microsoft.com/office/drawing/2014/main" id="{5D781205-97D1-4384-B7E7-FAC80DE956BB}"/>
              </a:ext>
            </a:extLst>
          </p:cNvPr>
          <p:cNvSpPr/>
          <p:nvPr userDrawn="1">
            <p:custDataLst>
              <p:tags r:id="rId2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US" sz="3000" b="0" i="0" baseline="0" dirty="0">
              <a:latin typeface="Arial" panose="020B0604020202020204" pitchFamily="34" charset="0"/>
              <a:ea typeface="ＭＳ Ｐゴシック" panose="020B0600070205080204" pitchFamily="34" charset="-128"/>
              <a:sym typeface="Arial" panose="020B0604020202020204" pitchFamily="34" charset="0"/>
            </a:endParaRPr>
          </a:p>
        </p:txBody>
      </p:sp>
    </p:spTree>
    <p:extLst>
      <p:ext uri="{BB962C8B-B14F-4D97-AF65-F5344CB8AC3E}">
        <p14:creationId xmlns:p14="http://schemas.microsoft.com/office/powerpoint/2010/main" val="31662927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Lst>
  <p:transition>
    <p:fade/>
  </p:transition>
  <p:hf hdr="0" ftr="0" dt="0"/>
  <p:txStyles>
    <p:titleStyle>
      <a:lvl1pPr algn="l" rtl="0" eaLnBrk="1" fontAlgn="base" hangingPunct="1">
        <a:lnSpc>
          <a:spcPts val="3000"/>
        </a:lnSpc>
        <a:spcBef>
          <a:spcPct val="0"/>
        </a:spcBef>
        <a:spcAft>
          <a:spcPct val="0"/>
        </a:spcAft>
        <a:defRPr sz="3000">
          <a:ln>
            <a:noFill/>
          </a:ln>
          <a:solidFill>
            <a:schemeClr val="tx2"/>
          </a:solidFill>
          <a:effectLst/>
          <a:latin typeface="+mj-lt"/>
          <a:ea typeface="ＭＳ Ｐゴシック" charset="0"/>
          <a:cs typeface="ＭＳ Ｐゴシック" charset="0"/>
        </a:defRPr>
      </a:lvl1pPr>
      <a:lvl2pPr algn="l" rtl="0" eaLnBrk="1" fontAlgn="base" hangingPunct="1">
        <a:lnSpc>
          <a:spcPts val="3000"/>
        </a:lnSpc>
        <a:spcBef>
          <a:spcPct val="0"/>
        </a:spcBef>
        <a:spcAft>
          <a:spcPct val="0"/>
        </a:spcAft>
        <a:defRPr sz="3000">
          <a:solidFill>
            <a:schemeClr val="tx2"/>
          </a:solidFill>
          <a:latin typeface="Arial" charset="0"/>
          <a:ea typeface="ＭＳ Ｐゴシック" charset="0"/>
          <a:cs typeface="ＭＳ Ｐゴシック" charset="0"/>
        </a:defRPr>
      </a:lvl2pPr>
      <a:lvl3pPr algn="l" rtl="0" eaLnBrk="1" fontAlgn="base" hangingPunct="1">
        <a:lnSpc>
          <a:spcPts val="3000"/>
        </a:lnSpc>
        <a:spcBef>
          <a:spcPct val="0"/>
        </a:spcBef>
        <a:spcAft>
          <a:spcPct val="0"/>
        </a:spcAft>
        <a:defRPr sz="3000">
          <a:solidFill>
            <a:schemeClr val="tx2"/>
          </a:solidFill>
          <a:latin typeface="Arial" charset="0"/>
          <a:ea typeface="ＭＳ Ｐゴシック" charset="0"/>
          <a:cs typeface="ＭＳ Ｐゴシック" charset="0"/>
        </a:defRPr>
      </a:lvl3pPr>
      <a:lvl4pPr algn="l" rtl="0" eaLnBrk="1" fontAlgn="base" hangingPunct="1">
        <a:lnSpc>
          <a:spcPts val="3000"/>
        </a:lnSpc>
        <a:spcBef>
          <a:spcPct val="0"/>
        </a:spcBef>
        <a:spcAft>
          <a:spcPct val="0"/>
        </a:spcAft>
        <a:defRPr sz="3000">
          <a:solidFill>
            <a:schemeClr val="tx2"/>
          </a:solidFill>
          <a:latin typeface="Arial" charset="0"/>
          <a:ea typeface="ＭＳ Ｐゴシック" charset="0"/>
          <a:cs typeface="ＭＳ Ｐゴシック" charset="0"/>
        </a:defRPr>
      </a:lvl4pPr>
      <a:lvl5pPr algn="l" rtl="0" eaLnBrk="1" fontAlgn="base" hangingPunct="1">
        <a:lnSpc>
          <a:spcPts val="3000"/>
        </a:lnSpc>
        <a:spcBef>
          <a:spcPct val="0"/>
        </a:spcBef>
        <a:spcAft>
          <a:spcPct val="0"/>
        </a:spcAft>
        <a:defRPr sz="30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266700" indent="-266700" algn="l" defTabSz="457200" rtl="0" eaLnBrk="1" fontAlgn="base" hangingPunct="1">
        <a:spcBef>
          <a:spcPts val="1000"/>
        </a:spcBef>
        <a:spcAft>
          <a:spcPct val="0"/>
        </a:spcAft>
        <a:buClrTx/>
        <a:buChar char="•"/>
        <a:defRPr sz="2200">
          <a:solidFill>
            <a:schemeClr val="tx1"/>
          </a:solidFill>
          <a:latin typeface="+mn-lt"/>
          <a:ea typeface="ＭＳ Ｐゴシック" charset="0"/>
          <a:cs typeface="+mn-cs"/>
        </a:defRPr>
      </a:lvl1pPr>
      <a:lvl2pPr marL="533400" indent="-266700" algn="l" rtl="0" eaLnBrk="1" fontAlgn="base" hangingPunct="1">
        <a:spcBef>
          <a:spcPct val="20000"/>
        </a:spcBef>
        <a:spcAft>
          <a:spcPct val="0"/>
        </a:spcAft>
        <a:buClrTx/>
        <a:buFont typeface="Arial" charset="0"/>
        <a:buChar char="–"/>
        <a:defRPr>
          <a:solidFill>
            <a:schemeClr val="tx1"/>
          </a:solidFill>
          <a:latin typeface="+mn-lt"/>
          <a:ea typeface="Arial" charset="0"/>
          <a:cs typeface="+mn-cs"/>
        </a:defRPr>
      </a:lvl2pPr>
      <a:lvl3pPr marL="895350" indent="-85725" algn="l" rtl="0" eaLnBrk="1" fontAlgn="base" hangingPunct="1">
        <a:spcBef>
          <a:spcPct val="20000"/>
        </a:spcBef>
        <a:spcAft>
          <a:spcPct val="0"/>
        </a:spcAft>
        <a:buClr>
          <a:schemeClr val="hlink"/>
        </a:buClr>
        <a:buFont typeface="Arial" charset="0"/>
        <a:defRPr>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image" Target="../media/image47.png"/><Relationship Id="rId7" Type="http://schemas.openxmlformats.org/officeDocument/2006/relationships/image" Target="../media/image49.png"/><Relationship Id="rId12" Type="http://schemas.microsoft.com/office/2007/relationships/hdphoto" Target="../media/hdphoto6.wdp"/><Relationship Id="rId2" Type="http://schemas.openxmlformats.org/officeDocument/2006/relationships/image" Target="../media/image46.jp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0.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729115" y="4201148"/>
            <a:ext cx="10913157" cy="676595"/>
          </a:xfrm>
          <a:prstGeom prst="rect">
            <a:avLst/>
          </a:prstGeom>
          <a:ln algn="ctr"/>
          <a:extLst>
            <a:ext uri="{91240B29-F687-4f45-9708-019B960494DF}">
              <a14:hiddenLine xmlns:a14="http://schemas.microsoft.com/office/drawing/2010/main" xmlns="" w="9525" algn="ctr">
                <a:solidFill>
                  <a:srgbClr val="000000"/>
                </a:solidFill>
                <a:miter lim="800000"/>
                <a:headEnd/>
                <a:tailEnd/>
              </a14:hiddenLine>
            </a:ext>
          </a:extLst>
        </p:spPr>
        <p:txBody>
          <a:bodyPr anchor="b">
            <a:noAutofit/>
          </a:bodyPr>
          <a:lstStyle>
            <a:lvl1pPr algn="l" rtl="0" eaLnBrk="0" fontAlgn="base" hangingPunct="0">
              <a:lnSpc>
                <a:spcPts val="4000"/>
              </a:lnSpc>
              <a:spcBef>
                <a:spcPct val="0"/>
              </a:spcBef>
              <a:spcAft>
                <a:spcPct val="0"/>
              </a:spcAft>
              <a:defRPr sz="4000" b="1">
                <a:ln>
                  <a:noFill/>
                </a:ln>
                <a:solidFill>
                  <a:srgbClr val="FDC82F"/>
                </a:solidFill>
                <a:effectLst/>
                <a:latin typeface="+mj-lt"/>
                <a:ea typeface="ＭＳ Ｐゴシック" charset="0"/>
                <a:cs typeface="ＭＳ Ｐゴシック" charset="0"/>
              </a:defRPr>
            </a:lvl1pPr>
            <a:lvl2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lnSpc>
                <a:spcPts val="4000"/>
              </a:lnSpc>
              <a:spcBef>
                <a:spcPct val="0"/>
              </a:spcBef>
              <a:spcAft>
                <a:spcPct val="0"/>
              </a:spcAft>
              <a:defRPr sz="4000">
                <a:solidFill>
                  <a:schemeClr val="tx2"/>
                </a:solidFill>
                <a:latin typeface="Arial" charset="0"/>
                <a:ea typeface="ＭＳ Ｐゴシック" charset="0"/>
                <a:cs typeface="ＭＳ Ｐゴシック" charset="0"/>
              </a:defRPr>
            </a:lvl5pPr>
            <a:lvl6pPr marL="609585" algn="l" rtl="0" fontAlgn="base">
              <a:spcBef>
                <a:spcPct val="0"/>
              </a:spcBef>
              <a:spcAft>
                <a:spcPct val="0"/>
              </a:spcAft>
              <a:defRPr sz="4267">
                <a:solidFill>
                  <a:schemeClr val="tx2"/>
                </a:solidFill>
                <a:latin typeface="Arial" charset="0"/>
              </a:defRPr>
            </a:lvl6pPr>
            <a:lvl7pPr marL="1219170" algn="l" rtl="0" fontAlgn="base">
              <a:spcBef>
                <a:spcPct val="0"/>
              </a:spcBef>
              <a:spcAft>
                <a:spcPct val="0"/>
              </a:spcAft>
              <a:defRPr sz="4267">
                <a:solidFill>
                  <a:schemeClr val="tx2"/>
                </a:solidFill>
                <a:latin typeface="Arial" charset="0"/>
              </a:defRPr>
            </a:lvl7pPr>
            <a:lvl8pPr marL="1828754" algn="l" rtl="0" fontAlgn="base">
              <a:spcBef>
                <a:spcPct val="0"/>
              </a:spcBef>
              <a:spcAft>
                <a:spcPct val="0"/>
              </a:spcAft>
              <a:defRPr sz="4267">
                <a:solidFill>
                  <a:schemeClr val="tx2"/>
                </a:solidFill>
                <a:latin typeface="Arial" charset="0"/>
              </a:defRPr>
            </a:lvl8pPr>
            <a:lvl9pPr marL="2438339" algn="l" rtl="0" fontAlgn="base">
              <a:spcBef>
                <a:spcPct val="0"/>
              </a:spcBef>
              <a:spcAft>
                <a:spcPct val="0"/>
              </a:spcAft>
              <a:defRPr sz="4267">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4800" b="1" i="0" u="none" strike="noStrike" kern="1200" cap="all" spc="0" normalizeH="0" baseline="0" noProof="0" dirty="0">
                <a:ln>
                  <a:noFill/>
                </a:ln>
                <a:solidFill>
                  <a:srgbClr val="000000"/>
                </a:solidFill>
                <a:effectLst/>
                <a:uLnTx/>
                <a:uFillTx/>
                <a:latin typeface="Calibri" panose="020F0502020204030204"/>
                <a:ea typeface="ＭＳ Ｐゴシック" charset="0"/>
                <a:cs typeface="Arial" panose="020B0604020202020204" pitchFamily="34" charset="0"/>
              </a:rPr>
              <a:t>STANDARD OF CARE </a:t>
            </a:r>
          </a:p>
          <a:p>
            <a:pPr lvl="0" eaLnBrk="1" hangingPunct="1">
              <a:lnSpc>
                <a:spcPct val="100000"/>
              </a:lnSpc>
            </a:pPr>
            <a:r>
              <a:rPr lang="en-AU" altLang="en-US" sz="3600" b="0" dirty="0">
                <a:solidFill>
                  <a:srgbClr val="000000"/>
                </a:solidFill>
                <a:cs typeface="Arial" panose="020B0604020202020204" pitchFamily="34" charset="0"/>
              </a:rPr>
              <a:t>Systematic review and consensus: unilateral            cochlear implants for bilateral severe, profound, or moderate sloping to profound sensorineural hearing loss</a:t>
            </a:r>
            <a:r>
              <a:rPr lang="en-AU" altLang="en-US" sz="3600" b="0" baseline="30000" dirty="0">
                <a:solidFill>
                  <a:srgbClr val="000000"/>
                </a:solidFill>
                <a:cs typeface="Arial" panose="020B0604020202020204" pitchFamily="34" charset="0"/>
              </a:rPr>
              <a:t>1</a:t>
            </a:r>
          </a:p>
          <a:p>
            <a:pPr lvl="0" eaLnBrk="1" hangingPunct="1">
              <a:lnSpc>
                <a:spcPct val="100000"/>
              </a:lnSpc>
            </a:pPr>
            <a:endParaRPr kumimoji="0" lang="en-AU" altLang="en-US" sz="3600" b="1" i="0" u="none" strike="noStrike" kern="1200" cap="none" spc="0" normalizeH="0" baseline="0" noProof="0" dirty="0">
              <a:ln>
                <a:noFill/>
              </a:ln>
              <a:solidFill>
                <a:srgbClr val="000000"/>
              </a:solidFill>
              <a:effectLst/>
              <a:uLnTx/>
              <a:uFillTx/>
              <a:latin typeface="Calibri Light" panose="020F0302020204030204"/>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sz="3600" b="0" dirty="0">
                <a:solidFill>
                  <a:srgbClr val="000000"/>
                </a:solidFill>
                <a:cs typeface="Arial" panose="020B0604020202020204" pitchFamily="34" charset="0"/>
              </a:rPr>
              <a:t>Consensus statements for cochlear implantation</a:t>
            </a:r>
          </a:p>
          <a:p>
            <a:pPr eaLnBrk="1" hangingPunct="1">
              <a:lnSpc>
                <a:spcPct val="100000"/>
              </a:lnSpc>
            </a:pPr>
            <a:r>
              <a:rPr lang="en-AU" altLang="en-US" sz="3600" dirty="0">
                <a:solidFill>
                  <a:srgbClr val="000000"/>
                </a:solidFill>
                <a:cs typeface="Arial" panose="020B0604020202020204" pitchFamily="34" charset="0"/>
              </a:rPr>
              <a:t>Category 7 - </a:t>
            </a:r>
            <a:r>
              <a:rPr lang="en-AU" sz="3600" dirty="0">
                <a:solidFill>
                  <a:srgbClr val="000000"/>
                </a:solidFill>
                <a:latin typeface="Calibri" panose="020F0502020204030204" pitchFamily="34" charset="0"/>
                <a:cs typeface="Times New Roman" panose="02020603050405020304" pitchFamily="18" charset="0"/>
              </a:rPr>
              <a:t>Cost implications of CIs</a:t>
            </a:r>
          </a:p>
        </p:txBody>
      </p:sp>
      <p:cxnSp>
        <p:nvCxnSpPr>
          <p:cNvPr id="6" name="Straight Connector 5"/>
          <p:cNvCxnSpPr>
            <a:cxnSpLocks/>
          </p:cNvCxnSpPr>
          <p:nvPr/>
        </p:nvCxnSpPr>
        <p:spPr>
          <a:xfrm flipV="1">
            <a:off x="729115" y="3429000"/>
            <a:ext cx="1085585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775E22E8-0C8B-4263-BD98-544C57CB0B30}"/>
              </a:ext>
            </a:extLst>
          </p:cNvPr>
          <p:cNvPicPr>
            <a:picLocks noChangeAspect="1"/>
          </p:cNvPicPr>
          <p:nvPr/>
        </p:nvPicPr>
        <p:blipFill>
          <a:blip r:embed="rId3">
            <a:alphaModFix/>
            <a:duotone>
              <a:schemeClr val="accent4">
                <a:shade val="45000"/>
                <a:satMod val="135000"/>
              </a:schemeClr>
              <a:prstClr val="white"/>
            </a:duotone>
            <a:extLst>
              <a:ext uri="{BEBA8EAE-BF5A-486C-A8C5-ECC9F3942E4B}">
                <a14:imgProps xmlns:a14="http://schemas.microsoft.com/office/drawing/2010/main">
                  <a14:imgLayer r:embed="rId4">
                    <a14:imgEffect>
                      <a14:backgroundRemoval t="4513" b="97436" l="3950" r="94481">
                        <a14:foregroundMark x1="34794" y1="24923" x2="56385" y2="31949"/>
                        <a14:foregroundMark x1="56385" y1="31949" x2="67803" y2="40923"/>
                        <a14:foregroundMark x1="35173" y1="37744" x2="63312" y2="36667"/>
                        <a14:foregroundMark x1="63312" y1="36667" x2="63312" y2="36667"/>
                        <a14:foregroundMark x1="36255" y1="43795" x2="43777" y2="41282"/>
                        <a14:foregroundMark x1="20130" y1="56564" x2="46050" y2="52359"/>
                        <a14:foregroundMark x1="46050" y1="52359" x2="78355" y2="57641"/>
                        <a14:foregroundMark x1="57305" y1="69026" x2="35931" y2="69026"/>
                        <a14:foregroundMark x1="20509" y1="17795" x2="20509" y2="17795"/>
                        <a14:foregroundMark x1="8496" y1="76872" x2="8496" y2="76872"/>
                        <a14:foregroundMark x1="13745" y1="21333" x2="13745" y2="21333"/>
                        <a14:foregroundMark x1="49405" y1="4615" x2="49405" y2="4615"/>
                        <a14:foregroundMark x1="67424" y1="12821" x2="81331" y2="24923"/>
                        <a14:foregroundMark x1="81331" y1="24923" x2="81331" y2="24923"/>
                        <a14:foregroundMark x1="92587" y1="41282" x2="92587" y2="41282"/>
                        <a14:foregroundMark x1="4383" y1="55538" x2="4383" y2="55538"/>
                        <a14:foregroundMark x1="40422" y1="94308" x2="40422" y2="94308"/>
                        <a14:foregroundMark x1="48647" y1="97487" x2="48647" y2="97487"/>
                        <a14:foregroundMark x1="45292" y1="57282" x2="45292" y2="57282"/>
                        <a14:foregroundMark x1="48647" y1="46974" x2="48647" y2="46974"/>
                        <a14:foregroundMark x1="62175" y1="10308" x2="62175" y2="10308"/>
                        <a14:foregroundMark x1="34037" y1="11026" x2="34037" y2="11026"/>
                        <a14:foregroundMark x1="4383" y1="39846" x2="4383" y2="39846"/>
                        <a14:foregroundMark x1="9632" y1="23128" x2="31006" y2="13179"/>
                        <a14:foregroundMark x1="31006" y1="13179" x2="31006" y2="13179"/>
                        <a14:foregroundMark x1="31006" y1="12103" x2="18236" y2="17795"/>
                        <a14:foregroundMark x1="44913" y1="58000" x2="44913" y2="58000"/>
                        <a14:foregroundMark x1="4004" y1="68308" x2="4004" y2="68308"/>
                        <a14:foregroundMark x1="65584" y1="88974" x2="65584" y2="88974"/>
                        <a14:foregroundMark x1="91829" y1="40923" x2="94481" y2="59026"/>
                        <a14:foregroundMark x1="94481" y1="59026" x2="88312" y2="77231"/>
                        <a14:foregroundMark x1="88312" y1="77231" x2="53842" y2="96359"/>
                        <a14:foregroundMark x1="53842" y1="96359" x2="17045" y2="81231"/>
                        <a14:foregroundMark x1="17045" y1="81231" x2="4004" y2="66974"/>
                        <a14:foregroundMark x1="4004" y1="66974" x2="6548" y2="28872"/>
                        <a14:foregroundMark x1="6548" y1="28872" x2="9632" y2="24205"/>
                        <a14:foregroundMark x1="17857" y1="57641" x2="34416" y2="58359"/>
                        <a14:foregroundMark x1="41937" y1="64769" x2="60335" y2="65487"/>
                      </a14:backgroundRemoval>
                    </a14:imgEffect>
                    <a14:imgEffect>
                      <a14:colorTemperature colorTemp="72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75546" y="212061"/>
            <a:ext cx="1604198" cy="1692742"/>
          </a:xfrm>
          <a:prstGeom prst="rect">
            <a:avLst/>
          </a:prstGeom>
        </p:spPr>
      </p:pic>
      <p:sp>
        <p:nvSpPr>
          <p:cNvPr id="9" name="TextBox 8">
            <a:extLst>
              <a:ext uri="{FF2B5EF4-FFF2-40B4-BE49-F238E27FC236}">
                <a16:creationId xmlns:a16="http://schemas.microsoft.com/office/drawing/2014/main" id="{6BE0FAA8-3831-42F8-8549-FFF8D1D5A57F}"/>
              </a:ext>
            </a:extLst>
          </p:cNvPr>
          <p:cNvSpPr txBox="1"/>
          <p:nvPr/>
        </p:nvSpPr>
        <p:spPr>
          <a:xfrm>
            <a:off x="729114" y="5476388"/>
            <a:ext cx="10855859" cy="1169551"/>
          </a:xfrm>
          <a:prstGeom prst="rect">
            <a:avLst/>
          </a:prstGeom>
          <a:noFill/>
        </p:spPr>
        <p:txBody>
          <a:bodyPr wrap="square" rtlCol="0">
            <a:spAutoFit/>
          </a:bodyPr>
          <a:lstStyle/>
          <a:p>
            <a:r>
              <a:rPr lang="en-AU" sz="1400" b="1" i="1" baseline="30000" dirty="0"/>
              <a:t>1</a:t>
            </a:r>
            <a:r>
              <a:rPr lang="en-AU" sz="1400" b="1" i="1" dirty="0"/>
              <a:t>Delphi Consensus Group on Cochlear Implantation in Adults</a:t>
            </a:r>
            <a:r>
              <a:rPr lang="en-AU" sz="1400" i="1" dirty="0"/>
              <a:t>; </a:t>
            </a:r>
            <a:r>
              <a:rPr lang="en-US" sz="1400" i="1" dirty="0"/>
              <a:t>Craig A Buchman,</a:t>
            </a:r>
            <a:r>
              <a:rPr lang="en-US" sz="1400" i="1" baseline="30000" dirty="0"/>
              <a:t> </a:t>
            </a:r>
            <a:r>
              <a:rPr lang="en-US" sz="1400" i="1" dirty="0"/>
              <a:t>René H Gifford,</a:t>
            </a:r>
            <a:r>
              <a:rPr lang="en-US" sz="1400" i="1" baseline="30000" dirty="0"/>
              <a:t> </a:t>
            </a:r>
            <a:r>
              <a:rPr lang="en-US" sz="1400" i="1" dirty="0"/>
              <a:t>David Haynes,</a:t>
            </a:r>
            <a:r>
              <a:rPr lang="en-US" sz="1400" i="1" baseline="30000" dirty="0"/>
              <a:t> </a:t>
            </a:r>
            <a:r>
              <a:rPr lang="en-US" sz="1400" i="1" dirty="0"/>
              <a:t>Thomas Lenarz, Gerard O’Donoghue,</a:t>
            </a:r>
            <a:r>
              <a:rPr lang="en-US" sz="1400" i="1" baseline="30000" dirty="0"/>
              <a:t> </a:t>
            </a:r>
            <a:r>
              <a:rPr lang="en-US" sz="1400" i="1" dirty="0"/>
              <a:t>Oliver Adunka,</a:t>
            </a:r>
            <a:r>
              <a:rPr lang="en-US" sz="1400" i="1" baseline="30000" dirty="0"/>
              <a:t> </a:t>
            </a:r>
            <a:r>
              <a:rPr lang="en-US" sz="1400" i="1" dirty="0"/>
              <a:t>Allison Biever,</a:t>
            </a:r>
            <a:r>
              <a:rPr lang="en-US" sz="1400" i="1" baseline="30000" dirty="0"/>
              <a:t> </a:t>
            </a:r>
            <a:r>
              <a:rPr lang="en-US" sz="1400" i="1" dirty="0"/>
              <a:t>Robert Briggs,</a:t>
            </a:r>
            <a:r>
              <a:rPr lang="en-US" sz="1400" i="1" baseline="30000" dirty="0"/>
              <a:t> </a:t>
            </a:r>
            <a:r>
              <a:rPr lang="en-US" sz="1400" i="1" dirty="0"/>
              <a:t>Matthew L Carlson, Pu Dai, Colin Driscoll,</a:t>
            </a:r>
            <a:r>
              <a:rPr lang="en-US" sz="1400" i="1" baseline="30000" dirty="0"/>
              <a:t> </a:t>
            </a:r>
            <a:r>
              <a:rPr lang="en-US" sz="1400" i="1" dirty="0"/>
              <a:t>Howard W Francis,</a:t>
            </a:r>
            <a:r>
              <a:rPr lang="en-US" sz="1400" i="1" baseline="30000" dirty="0"/>
              <a:t> </a:t>
            </a:r>
            <a:r>
              <a:rPr lang="en-US" sz="1400" i="1" dirty="0"/>
              <a:t>Bruce Gantz,</a:t>
            </a:r>
            <a:r>
              <a:rPr lang="en-US" sz="1400" i="1" baseline="30000" dirty="0"/>
              <a:t> </a:t>
            </a:r>
            <a:r>
              <a:rPr lang="en-US" sz="1400" i="1" dirty="0"/>
              <a:t>Richard K Gurgel,</a:t>
            </a:r>
            <a:r>
              <a:rPr lang="en-US" sz="1400" i="1" baseline="30000" dirty="0"/>
              <a:t> </a:t>
            </a:r>
            <a:r>
              <a:rPr lang="en-US" sz="1400" i="1" dirty="0"/>
              <a:t>Marlan Hansen,</a:t>
            </a:r>
            <a:r>
              <a:rPr lang="en-US" sz="1400" i="1" baseline="30000" dirty="0"/>
              <a:t> </a:t>
            </a:r>
            <a:r>
              <a:rPr lang="en-US" sz="1400" i="1" dirty="0"/>
              <a:t>Meredith Holcomb,</a:t>
            </a:r>
            <a:r>
              <a:rPr lang="en-US" sz="1400" i="1" baseline="30000" dirty="0"/>
              <a:t> </a:t>
            </a:r>
            <a:r>
              <a:rPr lang="en-US" sz="1400" i="1" dirty="0"/>
              <a:t>Eva Karltorp,</a:t>
            </a:r>
            <a:r>
              <a:rPr lang="en-US" sz="1400" i="1" baseline="30000" dirty="0"/>
              <a:t> </a:t>
            </a:r>
            <a:r>
              <a:rPr lang="en-US" sz="1400" i="1" dirty="0"/>
              <a:t>Milind Kirtane,</a:t>
            </a:r>
            <a:r>
              <a:rPr lang="en-US" sz="1400" i="1" baseline="30000" dirty="0"/>
              <a:t> </a:t>
            </a:r>
            <a:r>
              <a:rPr lang="en-US" sz="1400" i="1" dirty="0"/>
              <a:t>Jannine Larky,</a:t>
            </a:r>
            <a:r>
              <a:rPr lang="en-US" sz="1400" i="1" baseline="30000" dirty="0"/>
              <a:t> </a:t>
            </a:r>
            <a:r>
              <a:rPr lang="en-US" sz="1400" i="1" dirty="0"/>
              <a:t>Emmanuel Mylanus, J Thomas Roland Jr, Shakeel R Saeed,</a:t>
            </a:r>
            <a:r>
              <a:rPr lang="en-US" sz="1400" i="1" baseline="30000" dirty="0"/>
              <a:t> </a:t>
            </a:r>
            <a:r>
              <a:rPr lang="en-US" sz="1400" i="1" dirty="0"/>
              <a:t>Henryk Skarzynski,</a:t>
            </a:r>
            <a:r>
              <a:rPr lang="en-US" sz="1400" i="1" baseline="30000" dirty="0"/>
              <a:t> </a:t>
            </a:r>
            <a:r>
              <a:rPr lang="en-US" sz="1400" i="1" dirty="0"/>
              <a:t>Piotr H Skarzynski,</a:t>
            </a:r>
            <a:r>
              <a:rPr lang="en-US" sz="1400" i="1" baseline="30000" dirty="0"/>
              <a:t> </a:t>
            </a:r>
            <a:r>
              <a:rPr lang="en-US" sz="1400" i="1" dirty="0"/>
              <a:t>Mark Syms, Holly Teagle, Paul Van de Heyning,</a:t>
            </a:r>
            <a:r>
              <a:rPr lang="en-US" sz="1400" i="1" baseline="30000" dirty="0"/>
              <a:t> </a:t>
            </a:r>
            <a:r>
              <a:rPr lang="en-US" sz="1400" i="1" dirty="0"/>
              <a:t>Christophe Vincent, Hao Wu,</a:t>
            </a:r>
            <a:r>
              <a:rPr lang="en-US" sz="1400" i="1" baseline="30000" dirty="0"/>
              <a:t> </a:t>
            </a:r>
            <a:r>
              <a:rPr lang="en-US" sz="1400" i="1" dirty="0"/>
              <a:t>Tatsuya Yamasoba, Terry Zwolan</a:t>
            </a:r>
            <a:r>
              <a:rPr lang="en-US" sz="1400" i="1" baseline="30000" dirty="0"/>
              <a:t>.</a:t>
            </a:r>
            <a:endParaRPr lang="en-AU" sz="1400" i="1" dirty="0"/>
          </a:p>
          <a:p>
            <a:endParaRPr lang="en-AU" sz="1400" i="1" dirty="0"/>
          </a:p>
        </p:txBody>
      </p:sp>
    </p:spTree>
    <p:extLst>
      <p:ext uri="{BB962C8B-B14F-4D97-AF65-F5344CB8AC3E}">
        <p14:creationId xmlns:p14="http://schemas.microsoft.com/office/powerpoint/2010/main" val="364849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18C-4214-4E6A-8ECD-9AEF2BB7DC73}"/>
              </a:ext>
            </a:extLst>
          </p:cNvPr>
          <p:cNvSpPr>
            <a:spLocks noGrp="1"/>
          </p:cNvSpPr>
          <p:nvPr>
            <p:ph type="title"/>
          </p:nvPr>
        </p:nvSpPr>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Monteiro et al 2012</a:t>
            </a:r>
            <a:endParaRPr lang="en-AU" sz="4000" dirty="0"/>
          </a:p>
        </p:txBody>
      </p:sp>
      <p:sp>
        <p:nvSpPr>
          <p:cNvPr id="3" name="Content Placeholder 2">
            <a:extLst>
              <a:ext uri="{FF2B5EF4-FFF2-40B4-BE49-F238E27FC236}">
                <a16:creationId xmlns:a16="http://schemas.microsoft.com/office/drawing/2014/main" id="{6EC16419-4457-4047-A69E-7C45360F78F1}"/>
              </a:ext>
            </a:extLst>
          </p:cNvPr>
          <p:cNvSpPr>
            <a:spLocks noGrp="1"/>
          </p:cNvSpPr>
          <p:nvPr>
            <p:ph idx="1"/>
          </p:nvPr>
        </p:nvSpPr>
        <p:spPr>
          <a:xfrm>
            <a:off x="527054" y="1468448"/>
            <a:ext cx="10934514" cy="5108156"/>
          </a:xfrm>
        </p:spPr>
        <p:txBody>
          <a:bodyPr/>
          <a:lstStyle/>
          <a:p>
            <a:pPr marL="0" indent="0">
              <a:spcBef>
                <a:spcPts val="0"/>
              </a:spcBef>
              <a:buNone/>
            </a:pPr>
            <a:r>
              <a:rPr lang="en-AU" sz="3400" b="1" dirty="0"/>
              <a:t>Objective: </a:t>
            </a:r>
            <a:r>
              <a:rPr lang="en-AU" sz="3400" dirty="0"/>
              <a:t>To determine the economic impact of profound deafness, in terms of employment and income, and subsequent effects of unilateral cochlear implantation.</a:t>
            </a:r>
          </a:p>
          <a:p>
            <a:pPr marL="0" indent="0">
              <a:spcBef>
                <a:spcPts val="0"/>
              </a:spcBef>
              <a:buNone/>
            </a:pPr>
            <a:endParaRPr lang="en-AU" sz="3400" dirty="0"/>
          </a:p>
          <a:p>
            <a:pPr marL="0" indent="0">
              <a:spcBef>
                <a:spcPts val="0"/>
              </a:spcBef>
              <a:buNone/>
            </a:pPr>
            <a:r>
              <a:rPr lang="en-AU" sz="3400" b="1" dirty="0"/>
              <a:t>Method: </a:t>
            </a:r>
            <a:r>
              <a:rPr lang="en-AU" sz="3400" dirty="0">
                <a:latin typeface="AdvP2AA1"/>
              </a:rPr>
              <a:t>Retrospective analysis of a prospectively collected cochlear implantation database. N=702 adults (</a:t>
            </a:r>
            <a:r>
              <a:rPr lang="en-AU" sz="3400" u="sng" dirty="0"/>
              <a:t>&gt;</a:t>
            </a:r>
            <a:r>
              <a:rPr lang="en-AU" sz="3400" dirty="0"/>
              <a:t> 18 yrs) retrospectively implanted and prospectively surveyed. Changes in employment were assessed before and after implant. </a:t>
            </a:r>
            <a:endParaRPr lang="en-AU" sz="3400" dirty="0">
              <a:latin typeface="AdvP2AA1"/>
            </a:endParaRPr>
          </a:p>
          <a:p>
            <a:endParaRPr lang="en-AU" sz="1800" dirty="0"/>
          </a:p>
        </p:txBody>
      </p:sp>
      <p:sp>
        <p:nvSpPr>
          <p:cNvPr id="4" name="Slide Number Placeholder 3">
            <a:extLst>
              <a:ext uri="{FF2B5EF4-FFF2-40B4-BE49-F238E27FC236}">
                <a16:creationId xmlns:a16="http://schemas.microsoft.com/office/drawing/2014/main" id="{DEEF8170-6F40-433E-81A9-34EC81FDC66B}"/>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10</a:t>
            </a:fld>
            <a:endParaRPr lang="en-AU" dirty="0">
              <a:solidFill>
                <a:srgbClr val="000000">
                  <a:tint val="75000"/>
                </a:srgbClr>
              </a:solidFill>
            </a:endParaRPr>
          </a:p>
        </p:txBody>
      </p:sp>
      <p:sp>
        <p:nvSpPr>
          <p:cNvPr id="6" name="Rectangle 5">
            <a:extLst>
              <a:ext uri="{FF2B5EF4-FFF2-40B4-BE49-F238E27FC236}">
                <a16:creationId xmlns:a16="http://schemas.microsoft.com/office/drawing/2014/main" id="{41953A83-1356-4305-96B4-6B6DF60BCB8A}"/>
              </a:ext>
            </a:extLst>
          </p:cNvPr>
          <p:cNvSpPr/>
          <p:nvPr/>
        </p:nvSpPr>
        <p:spPr>
          <a:xfrm>
            <a:off x="506477" y="6513758"/>
            <a:ext cx="10752283" cy="230832"/>
          </a:xfrm>
          <a:prstGeom prst="rect">
            <a:avLst/>
          </a:prstGeom>
        </p:spPr>
        <p:txBody>
          <a:bodyPr wrap="square">
            <a:spAutoFit/>
          </a:bodyPr>
          <a:lstStyle/>
          <a:p>
            <a:r>
              <a:rPr lang="en-AU" sz="900" i="1" dirty="0"/>
              <a:t>Monteiro E, Shipp D, Chen J, Nedzelski J, Lin V. Cochlear implantation: a personal and societal economic perspective examining the effects of cochlear implantation on personal income. J Otolaryngol Head Neck Surg 2012.</a:t>
            </a:r>
            <a:endParaRPr lang="en-AU" sz="900" dirty="0"/>
          </a:p>
        </p:txBody>
      </p:sp>
    </p:spTree>
    <p:extLst>
      <p:ext uri="{BB962C8B-B14F-4D97-AF65-F5344CB8AC3E}">
        <p14:creationId xmlns:p14="http://schemas.microsoft.com/office/powerpoint/2010/main" val="33440772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standing in front of a building&#10;&#10;Description automatically generated">
            <a:extLst>
              <a:ext uri="{FF2B5EF4-FFF2-40B4-BE49-F238E27FC236}">
                <a16:creationId xmlns:a16="http://schemas.microsoft.com/office/drawing/2014/main" id="{52830DCA-43CF-4025-8C41-F746026AA86D}"/>
              </a:ext>
            </a:extLst>
          </p:cNvPr>
          <p:cNvPicPr>
            <a:picLocks noChangeAspect="1"/>
          </p:cNvPicPr>
          <p:nvPr/>
        </p:nvPicPr>
        <p:blipFill rotWithShape="1">
          <a:blip r:embed="rId3" cstate="print">
            <a:alphaModFix amt="31000"/>
            <a:extLst>
              <a:ext uri="{28A0092B-C50C-407E-A947-70E740481C1C}">
                <a14:useLocalDpi xmlns:a14="http://schemas.microsoft.com/office/drawing/2010/main"/>
              </a:ext>
            </a:extLst>
          </a:blip>
          <a:srcRect/>
          <a:stretch/>
        </p:blipFill>
        <p:spPr>
          <a:xfrm flipH="1">
            <a:off x="3400425" y="0"/>
            <a:ext cx="8791574" cy="6858000"/>
          </a:xfrm>
          <a:prstGeom prst="rect">
            <a:avLst/>
          </a:prstGeom>
        </p:spPr>
      </p:pic>
      <p:sp>
        <p:nvSpPr>
          <p:cNvPr id="14" name="Rectangle 13">
            <a:extLst>
              <a:ext uri="{FF2B5EF4-FFF2-40B4-BE49-F238E27FC236}">
                <a16:creationId xmlns:a16="http://schemas.microsoft.com/office/drawing/2014/main" id="{237F5F83-3941-463A-97A5-B28E4B1F5D2B}"/>
              </a:ext>
            </a:extLst>
          </p:cNvPr>
          <p:cNvSpPr/>
          <p:nvPr/>
        </p:nvSpPr>
        <p:spPr>
          <a:xfrm rot="16200000" flipH="1" flipV="1">
            <a:off x="1384543" y="-1380529"/>
            <a:ext cx="6857998" cy="9627080"/>
          </a:xfrm>
          <a:prstGeom prst="rect">
            <a:avLst/>
          </a:prstGeom>
          <a:gradFill flip="none" rotWithShape="1">
            <a:gsLst>
              <a:gs pos="0">
                <a:schemeClr val="bg1">
                  <a:alpha val="0"/>
                  <a:lumMod val="0"/>
                  <a:lumOff val="10000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2A5272B9-FF4A-4194-B40D-C3BF2469EB2D}"/>
              </a:ext>
            </a:extLst>
          </p:cNvPr>
          <p:cNvSpPr>
            <a:spLocks noGrp="1"/>
          </p:cNvSpPr>
          <p:nvPr>
            <p:ph idx="1"/>
          </p:nvPr>
        </p:nvSpPr>
        <p:spPr>
          <a:xfrm>
            <a:off x="506477" y="1525942"/>
            <a:ext cx="5775053" cy="5108156"/>
          </a:xfrm>
        </p:spPr>
        <p:txBody>
          <a:bodyPr/>
          <a:lstStyle/>
          <a:p>
            <a:pPr marL="0" indent="0">
              <a:buNone/>
            </a:pPr>
            <a:r>
              <a:rPr lang="en-AU" sz="2800" b="1" dirty="0"/>
              <a:t>Results; </a:t>
            </a:r>
            <a:r>
              <a:rPr lang="en-AU" sz="2800" dirty="0"/>
              <a:t>More than 50% of subjects reported </a:t>
            </a:r>
            <a:r>
              <a:rPr lang="en-AU" sz="2800" b="1" dirty="0"/>
              <a:t>positive change in employment status post implantation.  </a:t>
            </a:r>
            <a:endParaRPr lang="en-AU" sz="2800" dirty="0"/>
          </a:p>
          <a:p>
            <a:pPr lvl="1">
              <a:buFont typeface="Arial" panose="020B0604020202020204" pitchFamily="34" charset="0"/>
              <a:buChar char="•"/>
            </a:pPr>
            <a:r>
              <a:rPr lang="en-AU" dirty="0"/>
              <a:t>Of the 50%, 80% attributed the positive change in employment status to their cochlear implant </a:t>
            </a:r>
          </a:p>
          <a:p>
            <a:pPr marL="95250" lvl="1" indent="0">
              <a:spcBef>
                <a:spcPts val="1200"/>
              </a:spcBef>
              <a:buNone/>
            </a:pPr>
            <a:r>
              <a:rPr lang="en-AU" sz="2800" b="1" dirty="0">
                <a:ea typeface="ＭＳ Ｐゴシック" charset="0"/>
              </a:rPr>
              <a:t>Conclusion; </a:t>
            </a:r>
            <a:r>
              <a:rPr lang="en-AU" sz="2800" dirty="0">
                <a:ea typeface="ＭＳ Ｐゴシック" charset="0"/>
              </a:rPr>
              <a:t>Unemployment rate following implantation decreased to 4.9% from 6.1% at the initial assessment. </a:t>
            </a:r>
          </a:p>
          <a:p>
            <a:pPr marL="355591" lvl="1" indent="0">
              <a:buNone/>
            </a:pPr>
            <a:r>
              <a:rPr lang="en-AU" sz="2800" dirty="0">
                <a:ea typeface="ＭＳ Ｐゴシック" charset="0"/>
              </a:rPr>
              <a:t>	</a:t>
            </a:r>
          </a:p>
          <a:p>
            <a:endParaRPr lang="en-AU" sz="2400" dirty="0"/>
          </a:p>
          <a:p>
            <a:endParaRPr lang="en-AU" sz="2400" dirty="0"/>
          </a:p>
        </p:txBody>
      </p:sp>
      <p:sp>
        <p:nvSpPr>
          <p:cNvPr id="4" name="Slide Number Placeholder 3">
            <a:extLst>
              <a:ext uri="{FF2B5EF4-FFF2-40B4-BE49-F238E27FC236}">
                <a16:creationId xmlns:a16="http://schemas.microsoft.com/office/drawing/2014/main" id="{CBE3357D-18C5-4AF1-A6A1-A124C81286F4}"/>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11</a:t>
            </a:fld>
            <a:endParaRPr lang="en-AU" dirty="0">
              <a:solidFill>
                <a:srgbClr val="000000">
                  <a:tint val="75000"/>
                </a:srgbClr>
              </a:solidFill>
            </a:endParaRPr>
          </a:p>
        </p:txBody>
      </p:sp>
      <p:sp>
        <p:nvSpPr>
          <p:cNvPr id="9" name="Rectangle 8">
            <a:extLst>
              <a:ext uri="{FF2B5EF4-FFF2-40B4-BE49-F238E27FC236}">
                <a16:creationId xmlns:a16="http://schemas.microsoft.com/office/drawing/2014/main" id="{F529B8AA-9077-4709-B2E5-092FA9792730}"/>
              </a:ext>
            </a:extLst>
          </p:cNvPr>
          <p:cNvSpPr/>
          <p:nvPr/>
        </p:nvSpPr>
        <p:spPr>
          <a:xfrm>
            <a:off x="506477" y="6513758"/>
            <a:ext cx="10752283" cy="230832"/>
          </a:xfrm>
          <a:prstGeom prst="rect">
            <a:avLst/>
          </a:prstGeom>
        </p:spPr>
        <p:txBody>
          <a:bodyPr wrap="square">
            <a:spAutoFit/>
          </a:bodyPr>
          <a:lstStyle/>
          <a:p>
            <a:r>
              <a:rPr lang="en-AU" sz="900" i="1" dirty="0"/>
              <a:t>Monteiro E, Shipp D, Chen J, Nedzelski J, Lin V. Cochlear implantation: a personal and societal economic perspective examining the effects of cochlear implantation on personal income. J Otolaryngol Head Neck Surg 2012.</a:t>
            </a:r>
            <a:endParaRPr lang="en-AU" sz="900" dirty="0"/>
          </a:p>
        </p:txBody>
      </p:sp>
      <p:sp>
        <p:nvSpPr>
          <p:cNvPr id="11" name="Title 1">
            <a:extLst>
              <a:ext uri="{FF2B5EF4-FFF2-40B4-BE49-F238E27FC236}">
                <a16:creationId xmlns:a16="http://schemas.microsoft.com/office/drawing/2014/main" id="{8FFA22ED-DB7F-4850-AF81-33ECAF91FE02}"/>
              </a:ext>
            </a:extLst>
          </p:cNvPr>
          <p:cNvSpPr>
            <a:spLocks noGrp="1"/>
          </p:cNvSpPr>
          <p:nvPr>
            <p:ph type="title"/>
          </p:nvPr>
        </p:nvSpPr>
        <p:spPr>
          <a:xfrm>
            <a:off x="527054" y="184297"/>
            <a:ext cx="9958916" cy="949844"/>
          </a:xfrm>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Monteiro et al 2012</a:t>
            </a:r>
            <a:endParaRPr lang="en-AU" sz="4000" dirty="0"/>
          </a:p>
        </p:txBody>
      </p:sp>
      <p:cxnSp>
        <p:nvCxnSpPr>
          <p:cNvPr id="15" name="Straight Connector 14">
            <a:extLst>
              <a:ext uri="{FF2B5EF4-FFF2-40B4-BE49-F238E27FC236}">
                <a16:creationId xmlns:a16="http://schemas.microsoft.com/office/drawing/2014/main" id="{8AE3A1AB-C2F0-46BD-A3BE-9F8B006EEE45}"/>
              </a:ext>
            </a:extLst>
          </p:cNvPr>
          <p:cNvCxnSpPr>
            <a:cxnSpLocks/>
          </p:cNvCxnSpPr>
          <p:nvPr/>
        </p:nvCxnSpPr>
        <p:spPr>
          <a:xfrm>
            <a:off x="527054" y="1173897"/>
            <a:ext cx="75612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A1DCC88-5471-41A1-B314-12348AFD31F7}"/>
              </a:ext>
            </a:extLst>
          </p:cNvPr>
          <p:cNvSpPr/>
          <p:nvPr/>
        </p:nvSpPr>
        <p:spPr>
          <a:xfrm>
            <a:off x="6788006" y="4793765"/>
            <a:ext cx="4966279" cy="1328023"/>
          </a:xfrm>
          <a:prstGeom prst="roundRect">
            <a:avLst/>
          </a:prstGeom>
          <a:solidFill>
            <a:schemeClr val="bg1">
              <a:alpha val="42000"/>
            </a:schemeClr>
          </a:solidFill>
          <a:ln>
            <a:solidFill>
              <a:schemeClr val="bg1">
                <a:lumMod val="95000"/>
              </a:schemeClr>
            </a:solidFill>
          </a:ln>
          <a:effectLst/>
        </p:spPr>
        <p:txBody>
          <a:bodyPr wrap="square">
            <a:spAutoFit/>
          </a:bodyPr>
          <a:lstStyle/>
          <a:p>
            <a:r>
              <a:rPr lang="en-AU" dirty="0">
                <a:solidFill>
                  <a:sysClr val="windowText" lastClr="000000"/>
                </a:solidFill>
                <a:ea typeface="ＭＳ Ｐゴシック" charset="0"/>
              </a:rPr>
              <a:t>Comparison of both groups using the Wilcoxon signed rank test revealed a significant difference favouring a higher median income following implantation (p = 0.007). CDN$ Canadian $.</a:t>
            </a:r>
          </a:p>
        </p:txBody>
      </p:sp>
      <p:graphicFrame>
        <p:nvGraphicFramePr>
          <p:cNvPr id="16" name="Chart 15">
            <a:extLst>
              <a:ext uri="{FF2B5EF4-FFF2-40B4-BE49-F238E27FC236}">
                <a16:creationId xmlns:a16="http://schemas.microsoft.com/office/drawing/2014/main" id="{DBB3D390-BA13-4747-AC7A-D01EA396E3E1}"/>
              </a:ext>
            </a:extLst>
          </p:cNvPr>
          <p:cNvGraphicFramePr>
            <a:graphicFrameLocks/>
          </p:cNvGraphicFramePr>
          <p:nvPr>
            <p:extLst>
              <p:ext uri="{D42A27DB-BD31-4B8C-83A1-F6EECF244321}">
                <p14:modId xmlns:p14="http://schemas.microsoft.com/office/powerpoint/2010/main" val="577676145"/>
              </p:ext>
            </p:extLst>
          </p:nvPr>
        </p:nvGraphicFramePr>
        <p:xfrm>
          <a:off x="6281530" y="1428300"/>
          <a:ext cx="5472754" cy="3137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60036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5084-4219-42F3-BCFC-92E803818634}"/>
              </a:ext>
            </a:extLst>
          </p:cNvPr>
          <p:cNvSpPr>
            <a:spLocks noGrp="1"/>
          </p:cNvSpPr>
          <p:nvPr>
            <p:ph type="title"/>
          </p:nvPr>
        </p:nvSpPr>
        <p:spPr>
          <a:xfrm>
            <a:off x="527054" y="174358"/>
            <a:ext cx="9958916" cy="949844"/>
          </a:xfrm>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Bond et al 2009</a:t>
            </a:r>
          </a:p>
        </p:txBody>
      </p:sp>
      <p:sp>
        <p:nvSpPr>
          <p:cNvPr id="3" name="Content Placeholder 2">
            <a:extLst>
              <a:ext uri="{FF2B5EF4-FFF2-40B4-BE49-F238E27FC236}">
                <a16:creationId xmlns:a16="http://schemas.microsoft.com/office/drawing/2014/main" id="{C2281414-B83F-4ABD-A1BF-1B2333D2BE6E}"/>
              </a:ext>
            </a:extLst>
          </p:cNvPr>
          <p:cNvSpPr>
            <a:spLocks noGrp="1"/>
          </p:cNvSpPr>
          <p:nvPr>
            <p:ph idx="1"/>
          </p:nvPr>
        </p:nvSpPr>
        <p:spPr>
          <a:xfrm>
            <a:off x="527054" y="1302602"/>
            <a:ext cx="11078061" cy="5108156"/>
          </a:xfrm>
        </p:spPr>
        <p:txBody>
          <a:bodyPr/>
          <a:lstStyle/>
          <a:p>
            <a:pPr marL="0" indent="0">
              <a:buNone/>
            </a:pPr>
            <a:r>
              <a:rPr lang="en-AU" sz="2400" b="1" dirty="0"/>
              <a:t>Objective: </a:t>
            </a:r>
            <a:r>
              <a:rPr lang="en-AU" sz="2400" dirty="0"/>
              <a:t>To investigate whether it is clinically effective and cost-effective to provide a unilateral cochlear implant for adults with severe to profound sensorineural hearing loss deafness (SNHL) who do or do not use hearing aids over their life-time post-implant.</a:t>
            </a:r>
          </a:p>
          <a:p>
            <a:pPr marL="0" indent="0">
              <a:buNone/>
            </a:pPr>
            <a:r>
              <a:rPr lang="en-AU" sz="2400" b="1" dirty="0"/>
              <a:t>Method: </a:t>
            </a:r>
            <a:r>
              <a:rPr lang="en-AU" sz="2400" dirty="0"/>
              <a:t>Systematic literature review. 24 studies identified, 14 selected. </a:t>
            </a:r>
          </a:p>
          <a:p>
            <a:pPr marL="0" indent="0">
              <a:spcBef>
                <a:spcPts val="600"/>
              </a:spcBef>
              <a:buNone/>
            </a:pPr>
            <a:r>
              <a:rPr lang="en-AU" sz="2400" dirty="0"/>
              <a:t>PenTAG cost–utility model for analysis of cost-effectiveness undertaken for identified studies collectively. </a:t>
            </a:r>
            <a:r>
              <a:rPr lang="en-US" sz="2400" dirty="0"/>
              <a:t>A mean implant age of 50 years was assumed for adult cohorts.</a:t>
            </a:r>
            <a:endParaRPr lang="en-AU" sz="1800" dirty="0"/>
          </a:p>
          <a:p>
            <a:pPr marL="0" indent="0">
              <a:buNone/>
            </a:pPr>
            <a:r>
              <a:rPr lang="en-AU" sz="2400" b="1" dirty="0"/>
              <a:t>Notes: </a:t>
            </a:r>
          </a:p>
          <a:p>
            <a:pPr lvl="1">
              <a:spcBef>
                <a:spcPts val="0"/>
              </a:spcBef>
              <a:buFont typeface="Courier New" panose="02070309020205020404" pitchFamily="49" charset="0"/>
              <a:buChar char="o"/>
            </a:pPr>
            <a:r>
              <a:rPr lang="en-AU" sz="2000" i="1" dirty="0"/>
              <a:t>The PenTAG cost–utility model used a life-time horizon </a:t>
            </a:r>
          </a:p>
          <a:p>
            <a:pPr lvl="1">
              <a:spcBef>
                <a:spcPts val="0"/>
              </a:spcBef>
              <a:buFont typeface="Courier New" panose="02070309020205020404" pitchFamily="49" charset="0"/>
              <a:buChar char="o"/>
            </a:pPr>
            <a:r>
              <a:rPr lang="en-AU" sz="2000" i="1" dirty="0"/>
              <a:t>A state-transition model representing the main care pathways of deaf individuals was developed that includes possible complications and device failures.  (Failure rates were assumed to be the same across  CI-manufacturers) </a:t>
            </a:r>
          </a:p>
          <a:p>
            <a:pPr lvl="1">
              <a:spcBef>
                <a:spcPts val="0"/>
              </a:spcBef>
              <a:buFont typeface="Courier New" panose="02070309020205020404" pitchFamily="49" charset="0"/>
              <a:buChar char="o"/>
            </a:pPr>
            <a:r>
              <a:rPr lang="en-AU" sz="2000" i="1" dirty="0"/>
              <a:t>Costs and benefits were discounted at a rate of 3.5% per annum</a:t>
            </a:r>
          </a:p>
          <a:p>
            <a:pPr marL="0" indent="0">
              <a:buNone/>
            </a:pPr>
            <a:endParaRPr lang="en-AU" sz="1600" b="1" dirty="0"/>
          </a:p>
        </p:txBody>
      </p:sp>
      <p:sp>
        <p:nvSpPr>
          <p:cNvPr id="4" name="Slide Number Placeholder 3">
            <a:extLst>
              <a:ext uri="{FF2B5EF4-FFF2-40B4-BE49-F238E27FC236}">
                <a16:creationId xmlns:a16="http://schemas.microsoft.com/office/drawing/2014/main" id="{18A8517B-1F87-4014-B374-B0A8393A0BD8}"/>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12</a:t>
            </a:fld>
            <a:endParaRPr lang="en-AU" dirty="0">
              <a:solidFill>
                <a:srgbClr val="000000">
                  <a:tint val="75000"/>
                </a:srgbClr>
              </a:solidFill>
            </a:endParaRPr>
          </a:p>
        </p:txBody>
      </p:sp>
      <p:sp>
        <p:nvSpPr>
          <p:cNvPr id="5" name="Rectangle 4">
            <a:extLst>
              <a:ext uri="{FF2B5EF4-FFF2-40B4-BE49-F238E27FC236}">
                <a16:creationId xmlns:a16="http://schemas.microsoft.com/office/drawing/2014/main" id="{1E0BF3CC-BD53-425C-9F94-F2F37367626A}"/>
              </a:ext>
            </a:extLst>
          </p:cNvPr>
          <p:cNvSpPr/>
          <p:nvPr/>
        </p:nvSpPr>
        <p:spPr>
          <a:xfrm>
            <a:off x="397846" y="6440808"/>
            <a:ext cx="11137898" cy="369332"/>
          </a:xfrm>
          <a:prstGeom prst="rect">
            <a:avLst/>
          </a:prstGeom>
        </p:spPr>
        <p:txBody>
          <a:bodyPr wrap="square">
            <a:spAutoFit/>
          </a:bodyPr>
          <a:lstStyle/>
          <a:p>
            <a:r>
              <a:rPr lang="en-AU" sz="900" i="1" dirty="0"/>
              <a:t>Bond M, Mealing S, Anderson R, Elston J, Weiner G, Taylor RS, et al. The effectiveness and cost-effectiveness of cochlear implants for severe to profound deafness in children and adults: a systematic review and economic model. Health Technol Assess 2009</a:t>
            </a:r>
            <a:endParaRPr lang="en-AU" sz="900" dirty="0"/>
          </a:p>
        </p:txBody>
      </p:sp>
      <p:cxnSp>
        <p:nvCxnSpPr>
          <p:cNvPr id="7" name="Straight Connector 6">
            <a:extLst>
              <a:ext uri="{FF2B5EF4-FFF2-40B4-BE49-F238E27FC236}">
                <a16:creationId xmlns:a16="http://schemas.microsoft.com/office/drawing/2014/main" id="{0201D2A4-DEDD-4B5E-9293-F65C9D54B0F7}"/>
              </a:ext>
            </a:extLst>
          </p:cNvPr>
          <p:cNvCxnSpPr>
            <a:cxnSpLocks/>
          </p:cNvCxnSpPr>
          <p:nvPr/>
        </p:nvCxnSpPr>
        <p:spPr>
          <a:xfrm>
            <a:off x="527054" y="1173897"/>
            <a:ext cx="89747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1783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5272B9-FF4A-4194-B40D-C3BF2469EB2D}"/>
              </a:ext>
            </a:extLst>
          </p:cNvPr>
          <p:cNvSpPr>
            <a:spLocks noGrp="1"/>
          </p:cNvSpPr>
          <p:nvPr>
            <p:ph idx="1"/>
          </p:nvPr>
        </p:nvSpPr>
        <p:spPr>
          <a:xfrm>
            <a:off x="527051" y="1254011"/>
            <a:ext cx="11276647" cy="5108156"/>
          </a:xfrm>
        </p:spPr>
        <p:txBody>
          <a:bodyPr/>
          <a:lstStyle/>
          <a:p>
            <a:pPr marL="0" indent="0">
              <a:spcBef>
                <a:spcPts val="0"/>
              </a:spcBef>
              <a:buNone/>
            </a:pPr>
            <a:r>
              <a:rPr lang="en-AU" sz="2800" dirty="0"/>
              <a:t>For post-lingually deaf adults with profound SNHL: </a:t>
            </a:r>
          </a:p>
          <a:p>
            <a:pPr>
              <a:spcBef>
                <a:spcPts val="0"/>
              </a:spcBef>
            </a:pPr>
            <a:r>
              <a:rPr lang="en-AU" sz="2000" dirty="0"/>
              <a:t>Unilateral cochlear implantation compared to the best standard of care provides an additional; </a:t>
            </a:r>
          </a:p>
          <a:p>
            <a:pPr>
              <a:spcBef>
                <a:spcPts val="1200"/>
              </a:spcBef>
            </a:pPr>
            <a:endParaRPr lang="en-AU" sz="2400" dirty="0"/>
          </a:p>
          <a:p>
            <a:pPr>
              <a:spcBef>
                <a:spcPts val="0"/>
              </a:spcBef>
            </a:pPr>
            <a:endParaRPr lang="en-AU" sz="2000" dirty="0"/>
          </a:p>
          <a:p>
            <a:pPr>
              <a:spcBef>
                <a:spcPts val="0"/>
              </a:spcBef>
            </a:pPr>
            <a:r>
              <a:rPr lang="en-AU" sz="2000" dirty="0"/>
              <a:t>Unilateral cochlear implantation compared to the preimplant condition for traditional candidates provides benefits in </a:t>
            </a:r>
            <a:r>
              <a:rPr lang="en-AU" sz="2000" b="1" dirty="0"/>
              <a:t>Quality of Life  (QoL)</a:t>
            </a:r>
            <a:r>
              <a:rPr lang="en-AU" sz="2000" dirty="0"/>
              <a:t> measured via the </a:t>
            </a:r>
            <a:r>
              <a:rPr lang="en-AU" sz="2000" b="1" dirty="0"/>
              <a:t>Health Utilities Index mark III </a:t>
            </a:r>
            <a:r>
              <a:rPr lang="en-AU" sz="2000" dirty="0"/>
              <a:t>(HUI3) of;</a:t>
            </a:r>
            <a:r>
              <a:rPr lang="en-AU" sz="2000" b="1" dirty="0"/>
              <a:t> </a:t>
            </a:r>
          </a:p>
          <a:p>
            <a:pPr marL="0" indent="0" algn="ctr">
              <a:buNone/>
            </a:pPr>
            <a:endParaRPr lang="en-AU" dirty="0"/>
          </a:p>
        </p:txBody>
      </p:sp>
      <p:graphicFrame>
        <p:nvGraphicFramePr>
          <p:cNvPr id="14" name="Table 13">
            <a:extLst>
              <a:ext uri="{FF2B5EF4-FFF2-40B4-BE49-F238E27FC236}">
                <a16:creationId xmlns:a16="http://schemas.microsoft.com/office/drawing/2014/main" id="{71EF5B2E-737C-4A9E-A6C0-4739DB17698B}"/>
              </a:ext>
            </a:extLst>
          </p:cNvPr>
          <p:cNvGraphicFramePr>
            <a:graphicFrameLocks noGrp="1"/>
          </p:cNvGraphicFramePr>
          <p:nvPr>
            <p:extLst>
              <p:ext uri="{D42A27DB-BD31-4B8C-83A1-F6EECF244321}">
                <p14:modId xmlns:p14="http://schemas.microsoft.com/office/powerpoint/2010/main" val="3890736839"/>
              </p:ext>
            </p:extLst>
          </p:nvPr>
        </p:nvGraphicFramePr>
        <p:xfrm>
          <a:off x="1064412" y="4948178"/>
          <a:ext cx="9880986" cy="1483360"/>
        </p:xfrm>
        <a:graphic>
          <a:graphicData uri="http://schemas.openxmlformats.org/drawingml/2006/table">
            <a:tbl>
              <a:tblPr firstRow="1" bandRow="1">
                <a:tableStyleId>{5C22544A-7EE6-4342-B048-85BDC9FD1C3A}</a:tableStyleId>
              </a:tblPr>
              <a:tblGrid>
                <a:gridCol w="1646831">
                  <a:extLst>
                    <a:ext uri="{9D8B030D-6E8A-4147-A177-3AD203B41FA5}">
                      <a16:colId xmlns:a16="http://schemas.microsoft.com/office/drawing/2014/main" val="2737278613"/>
                    </a:ext>
                  </a:extLst>
                </a:gridCol>
                <a:gridCol w="1646831">
                  <a:extLst>
                    <a:ext uri="{9D8B030D-6E8A-4147-A177-3AD203B41FA5}">
                      <a16:colId xmlns:a16="http://schemas.microsoft.com/office/drawing/2014/main" val="1405683785"/>
                    </a:ext>
                  </a:extLst>
                </a:gridCol>
                <a:gridCol w="1646831">
                  <a:extLst>
                    <a:ext uri="{9D8B030D-6E8A-4147-A177-3AD203B41FA5}">
                      <a16:colId xmlns:a16="http://schemas.microsoft.com/office/drawing/2014/main" val="2674769610"/>
                    </a:ext>
                  </a:extLst>
                </a:gridCol>
                <a:gridCol w="1646831">
                  <a:extLst>
                    <a:ext uri="{9D8B030D-6E8A-4147-A177-3AD203B41FA5}">
                      <a16:colId xmlns:a16="http://schemas.microsoft.com/office/drawing/2014/main" val="310784857"/>
                    </a:ext>
                  </a:extLst>
                </a:gridCol>
                <a:gridCol w="1646831">
                  <a:extLst>
                    <a:ext uri="{9D8B030D-6E8A-4147-A177-3AD203B41FA5}">
                      <a16:colId xmlns:a16="http://schemas.microsoft.com/office/drawing/2014/main" val="2670742639"/>
                    </a:ext>
                  </a:extLst>
                </a:gridCol>
                <a:gridCol w="1646831">
                  <a:extLst>
                    <a:ext uri="{9D8B030D-6E8A-4147-A177-3AD203B41FA5}">
                      <a16:colId xmlns:a16="http://schemas.microsoft.com/office/drawing/2014/main" val="4078731412"/>
                    </a:ext>
                  </a:extLst>
                </a:gridCol>
              </a:tblGrid>
              <a:tr h="370840">
                <a:tc>
                  <a:txBody>
                    <a:bodyPr/>
                    <a:lstStyle/>
                    <a:p>
                      <a:endParaRPr lang="en-AU" sz="1400" b="1" dirty="0"/>
                    </a:p>
                  </a:txBody>
                  <a:tcPr>
                    <a:noFill/>
                  </a:tcPr>
                </a:tc>
                <a:tc>
                  <a:txBody>
                    <a:bodyPr/>
                    <a:lstStyle/>
                    <a:p>
                      <a:r>
                        <a:rPr lang="en-AU" sz="1400" b="1" dirty="0">
                          <a:solidFill>
                            <a:schemeClr val="tx1"/>
                          </a:solidFill>
                        </a:rPr>
                        <a:t>Costs</a:t>
                      </a:r>
                    </a:p>
                  </a:txBody>
                  <a:tcPr>
                    <a:noFill/>
                  </a:tcPr>
                </a:tc>
                <a:tc>
                  <a:txBody>
                    <a:bodyPr/>
                    <a:lstStyle/>
                    <a:p>
                      <a:r>
                        <a:rPr lang="en-AU" sz="1400" b="1" dirty="0">
                          <a:solidFill>
                            <a:schemeClr val="tx1"/>
                          </a:solidFill>
                        </a:rPr>
                        <a:t>QALYs</a:t>
                      </a:r>
                    </a:p>
                  </a:txBody>
                  <a:tcPr>
                    <a:noFill/>
                  </a:tcPr>
                </a:tc>
                <a:tc>
                  <a:txBody>
                    <a:bodyPr/>
                    <a:lstStyle/>
                    <a:p>
                      <a:r>
                        <a:rPr lang="en-AU" sz="1400" b="1" dirty="0">
                          <a:solidFill>
                            <a:schemeClr val="tx1"/>
                          </a:solidFill>
                        </a:rPr>
                        <a:t>Incremental costs</a:t>
                      </a:r>
                    </a:p>
                  </a:txBody>
                  <a:tcPr>
                    <a:noFill/>
                  </a:tcPr>
                </a:tc>
                <a:tc>
                  <a:txBody>
                    <a:bodyPr/>
                    <a:lstStyle/>
                    <a:p>
                      <a:r>
                        <a:rPr lang="en-AU" sz="1400" b="1" dirty="0">
                          <a:solidFill>
                            <a:schemeClr val="tx1"/>
                          </a:solidFill>
                        </a:rPr>
                        <a:t>Incremental QALYs</a:t>
                      </a:r>
                    </a:p>
                  </a:txBody>
                  <a:tcPr>
                    <a:noFill/>
                  </a:tcPr>
                </a:tc>
                <a:tc>
                  <a:txBody>
                    <a:bodyPr/>
                    <a:lstStyle/>
                    <a:p>
                      <a:pPr algn="l"/>
                      <a:r>
                        <a:rPr lang="en-AU" sz="1400" b="1" dirty="0">
                          <a:solidFill>
                            <a:schemeClr val="tx1"/>
                          </a:solidFill>
                        </a:rPr>
                        <a:t>ICER(/QALY)</a:t>
                      </a:r>
                    </a:p>
                  </a:txBody>
                  <a:tcPr>
                    <a:noFill/>
                  </a:tcPr>
                </a:tc>
                <a:extLst>
                  <a:ext uri="{0D108BD9-81ED-4DB2-BD59-A6C34878D82A}">
                    <a16:rowId xmlns:a16="http://schemas.microsoft.com/office/drawing/2014/main" val="2523437450"/>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dirty="0"/>
                        <a:t>No CI use</a:t>
                      </a:r>
                    </a:p>
                  </a:txBody>
                  <a:tcPr/>
                </a:tc>
                <a:tc>
                  <a:txBody>
                    <a:bodyPr/>
                    <a:lstStyle/>
                    <a:p>
                      <a:r>
                        <a:rPr lang="en-AU" sz="1400" b="1" dirty="0"/>
                        <a:t>248</a:t>
                      </a:r>
                    </a:p>
                  </a:txBody>
                  <a:tcPr/>
                </a:tc>
                <a:tc>
                  <a:txBody>
                    <a:bodyPr/>
                    <a:lstStyle/>
                    <a:p>
                      <a:r>
                        <a:rPr lang="en-AU" sz="1400" b="1" dirty="0"/>
                        <a:t>8.2</a:t>
                      </a:r>
                    </a:p>
                  </a:txBody>
                  <a:tcPr/>
                </a:tc>
                <a:tc>
                  <a:txBody>
                    <a:bodyPr/>
                    <a:lstStyle/>
                    <a:p>
                      <a:r>
                        <a:rPr lang="en-AU" sz="1400" b="1" dirty="0"/>
                        <a:t>-</a:t>
                      </a:r>
                    </a:p>
                  </a:txBody>
                  <a:tcPr/>
                </a:tc>
                <a:tc>
                  <a:txBody>
                    <a:bodyPr/>
                    <a:lstStyle/>
                    <a:p>
                      <a:r>
                        <a:rPr lang="en-AU" sz="1400" b="1" dirty="0"/>
                        <a:t>-</a:t>
                      </a:r>
                    </a:p>
                  </a:txBody>
                  <a:tcPr/>
                </a:tc>
                <a:tc>
                  <a:txBody>
                    <a:bodyPr/>
                    <a:lstStyle/>
                    <a:p>
                      <a:r>
                        <a:rPr lang="en-AU" sz="1400" b="1" dirty="0"/>
                        <a:t>-</a:t>
                      </a:r>
                    </a:p>
                  </a:txBody>
                  <a:tcPr/>
                </a:tc>
                <a:extLst>
                  <a:ext uri="{0D108BD9-81ED-4DB2-BD59-A6C34878D82A}">
                    <a16:rowId xmlns:a16="http://schemas.microsoft.com/office/drawing/2014/main" val="1464044067"/>
                  </a:ext>
                </a:extLst>
              </a:tr>
              <a:tr h="370840">
                <a:tc>
                  <a:txBody>
                    <a:bodyPr/>
                    <a:lstStyle/>
                    <a:p>
                      <a:r>
                        <a:rPr lang="en-AU" sz="1400" b="1" dirty="0"/>
                        <a:t>Unliteral CI use</a:t>
                      </a:r>
                    </a:p>
                  </a:txBody>
                  <a:tcPr/>
                </a:tc>
                <a:tc>
                  <a:txBody>
                    <a:bodyPr/>
                    <a:lstStyle/>
                    <a:p>
                      <a:r>
                        <a:rPr lang="en-AU" sz="1400" b="1" dirty="0"/>
                        <a:t>34,207</a:t>
                      </a:r>
                    </a:p>
                  </a:txBody>
                  <a:tcPr/>
                </a:tc>
                <a:tc>
                  <a:txBody>
                    <a:bodyPr/>
                    <a:lstStyle/>
                    <a:p>
                      <a:r>
                        <a:rPr lang="en-AU" sz="1400" b="1" dirty="0"/>
                        <a:t>10.6</a:t>
                      </a:r>
                    </a:p>
                  </a:txBody>
                  <a:tcPr/>
                </a:tc>
                <a:tc>
                  <a:txBody>
                    <a:bodyPr/>
                    <a:lstStyle/>
                    <a:p>
                      <a:r>
                        <a:rPr lang="en-AU" sz="1400" b="1" dirty="0"/>
                        <a:t>33,959</a:t>
                      </a:r>
                    </a:p>
                  </a:txBody>
                  <a:tcPr/>
                </a:tc>
                <a:tc>
                  <a:txBody>
                    <a:bodyPr/>
                    <a:lstStyle/>
                    <a:p>
                      <a:r>
                        <a:rPr lang="en-AU" sz="1400" b="1" dirty="0"/>
                        <a:t>2.4</a:t>
                      </a:r>
                    </a:p>
                  </a:txBody>
                  <a:tcPr/>
                </a:tc>
                <a:tc>
                  <a:txBody>
                    <a:bodyPr/>
                    <a:lstStyle/>
                    <a:p>
                      <a:r>
                        <a:rPr lang="en-AU" sz="1400" b="1" dirty="0"/>
                        <a:t>14,163</a:t>
                      </a:r>
                    </a:p>
                  </a:txBody>
                  <a:tcPr/>
                </a:tc>
                <a:extLst>
                  <a:ext uri="{0D108BD9-81ED-4DB2-BD59-A6C34878D82A}">
                    <a16:rowId xmlns:a16="http://schemas.microsoft.com/office/drawing/2014/main" val="1917340751"/>
                  </a:ext>
                </a:extLst>
              </a:tr>
              <a:tr h="370840">
                <a:tc gridSpan="6">
                  <a:txBody>
                    <a:bodyPr/>
                    <a:lstStyle/>
                    <a:p>
                      <a:r>
                        <a:rPr lang="en-AU" sz="1400" b="1" dirty="0"/>
                        <a:t>ICER, Incremental cost effectiveness ratio</a:t>
                      </a:r>
                    </a:p>
                  </a:txBody>
                  <a:tcPr/>
                </a:tc>
                <a:tc hMerge="1">
                  <a:txBody>
                    <a:bodyPr/>
                    <a:lstStyle/>
                    <a:p>
                      <a:endParaRPr lang="en-AU" sz="1400" dirty="0"/>
                    </a:p>
                  </a:txBody>
                  <a:tcPr/>
                </a:tc>
                <a:tc hMerge="1">
                  <a:txBody>
                    <a:bodyPr/>
                    <a:lstStyle/>
                    <a:p>
                      <a:endParaRPr lang="en-AU" sz="1400" dirty="0"/>
                    </a:p>
                  </a:txBody>
                  <a:tcPr/>
                </a:tc>
                <a:tc hMerge="1">
                  <a:txBody>
                    <a:bodyPr/>
                    <a:lstStyle/>
                    <a:p>
                      <a:endParaRPr lang="en-AU" sz="1400" dirty="0"/>
                    </a:p>
                  </a:txBody>
                  <a:tcPr/>
                </a:tc>
                <a:tc hMerge="1">
                  <a:txBody>
                    <a:bodyPr/>
                    <a:lstStyle/>
                    <a:p>
                      <a:endParaRPr lang="en-AU" sz="1400" dirty="0"/>
                    </a:p>
                  </a:txBody>
                  <a:tcPr/>
                </a:tc>
                <a:tc hMerge="1">
                  <a:txBody>
                    <a:bodyPr/>
                    <a:lstStyle/>
                    <a:p>
                      <a:endParaRPr lang="en-AU" sz="1400" dirty="0"/>
                    </a:p>
                  </a:txBody>
                  <a:tcPr/>
                </a:tc>
                <a:extLst>
                  <a:ext uri="{0D108BD9-81ED-4DB2-BD59-A6C34878D82A}">
                    <a16:rowId xmlns:a16="http://schemas.microsoft.com/office/drawing/2014/main" val="2372341055"/>
                  </a:ext>
                </a:extLst>
              </a:tr>
            </a:tbl>
          </a:graphicData>
        </a:graphic>
      </p:graphicFrame>
      <p:sp>
        <p:nvSpPr>
          <p:cNvPr id="2" name="Title 1">
            <a:extLst>
              <a:ext uri="{FF2B5EF4-FFF2-40B4-BE49-F238E27FC236}">
                <a16:creationId xmlns:a16="http://schemas.microsoft.com/office/drawing/2014/main" id="{24BD058C-3CC2-433C-BF52-C3B7BDCE3917}"/>
              </a:ext>
            </a:extLst>
          </p:cNvPr>
          <p:cNvSpPr>
            <a:spLocks noGrp="1"/>
          </p:cNvSpPr>
          <p:nvPr>
            <p:ph type="title"/>
          </p:nvPr>
        </p:nvSpPr>
        <p:spPr>
          <a:xfrm>
            <a:off x="527051" y="130324"/>
            <a:ext cx="9958916" cy="949844"/>
          </a:xfrm>
        </p:spPr>
        <p:txBody>
          <a:bodyPr/>
          <a:lstStyle/>
          <a:p>
            <a:pPr>
              <a:lnSpc>
                <a:spcPct val="100000"/>
              </a:lnSpc>
            </a:pPr>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Bond et al 2009</a:t>
            </a:r>
            <a:endParaRPr lang="en-AU" sz="4000" dirty="0">
              <a:solidFill>
                <a:sysClr val="windowText" lastClr="000000"/>
              </a:solidFill>
              <a:latin typeface="+mn-lt"/>
              <a:cs typeface="+mn-cs"/>
            </a:endParaRPr>
          </a:p>
        </p:txBody>
      </p:sp>
      <p:sp>
        <p:nvSpPr>
          <p:cNvPr id="4" name="Slide Number Placeholder 3">
            <a:extLst>
              <a:ext uri="{FF2B5EF4-FFF2-40B4-BE49-F238E27FC236}">
                <a16:creationId xmlns:a16="http://schemas.microsoft.com/office/drawing/2014/main" id="{CBE3357D-18C5-4AF1-A6A1-A124C81286F4}"/>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13</a:t>
            </a:fld>
            <a:endParaRPr lang="en-AU" dirty="0">
              <a:solidFill>
                <a:srgbClr val="000000">
                  <a:tint val="75000"/>
                </a:srgbClr>
              </a:solidFill>
            </a:endParaRPr>
          </a:p>
        </p:txBody>
      </p:sp>
      <p:grpSp>
        <p:nvGrpSpPr>
          <p:cNvPr id="11" name="Group 10">
            <a:extLst>
              <a:ext uri="{FF2B5EF4-FFF2-40B4-BE49-F238E27FC236}">
                <a16:creationId xmlns:a16="http://schemas.microsoft.com/office/drawing/2014/main" id="{AD775828-B4B4-4166-8E7C-93E17CB5FADC}"/>
              </a:ext>
            </a:extLst>
          </p:cNvPr>
          <p:cNvGrpSpPr/>
          <p:nvPr/>
        </p:nvGrpSpPr>
        <p:grpSpPr>
          <a:xfrm>
            <a:off x="1064412" y="4548336"/>
            <a:ext cx="9842877" cy="1440351"/>
            <a:chOff x="1133972" y="2028354"/>
            <a:chExt cx="9593131" cy="1641893"/>
          </a:xfrm>
        </p:grpSpPr>
        <p:sp>
          <p:nvSpPr>
            <p:cNvPr id="7" name="Rectangle 6">
              <a:extLst>
                <a:ext uri="{FF2B5EF4-FFF2-40B4-BE49-F238E27FC236}">
                  <a16:creationId xmlns:a16="http://schemas.microsoft.com/office/drawing/2014/main" id="{F51986C9-FEC5-4626-B731-FE23C148B6EB}"/>
                </a:ext>
              </a:extLst>
            </p:cNvPr>
            <p:cNvSpPr/>
            <p:nvPr/>
          </p:nvSpPr>
          <p:spPr>
            <a:xfrm>
              <a:off x="1133973" y="2028354"/>
              <a:ext cx="9593130" cy="421011"/>
            </a:xfrm>
            <a:prstGeom prst="rect">
              <a:avLst/>
            </a:prstGeom>
            <a:solidFill>
              <a:schemeClr val="bg1">
                <a:lumMod val="75000"/>
              </a:schemeClr>
            </a:solidFill>
            <a:ln>
              <a:noFill/>
            </a:ln>
          </p:spPr>
          <p:txBody>
            <a:bodyPr wrap="square">
              <a:spAutoFit/>
            </a:bodyPr>
            <a:lstStyle/>
            <a:p>
              <a:pPr algn="ctr"/>
              <a:r>
                <a:rPr lang="en-AU" dirty="0"/>
                <a:t>Discounted base-case cost-effectiveness per patient for unilateral CI in adults &gt; 50 years versus no CI</a:t>
              </a:r>
            </a:p>
          </p:txBody>
        </p:sp>
        <p:sp>
          <p:nvSpPr>
            <p:cNvPr id="9" name="Rectangle 8">
              <a:extLst>
                <a:ext uri="{FF2B5EF4-FFF2-40B4-BE49-F238E27FC236}">
                  <a16:creationId xmlns:a16="http://schemas.microsoft.com/office/drawing/2014/main" id="{24AE7F35-AEE5-48D6-AE59-819AA9711F6C}"/>
                </a:ext>
              </a:extLst>
            </p:cNvPr>
            <p:cNvSpPr/>
            <p:nvPr/>
          </p:nvSpPr>
          <p:spPr>
            <a:xfrm>
              <a:off x="1133972" y="2900155"/>
              <a:ext cx="9593129" cy="77009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0" name="Rectangle: Rounded Corners 9">
            <a:extLst>
              <a:ext uri="{FF2B5EF4-FFF2-40B4-BE49-F238E27FC236}">
                <a16:creationId xmlns:a16="http://schemas.microsoft.com/office/drawing/2014/main" id="{70C60D10-C754-45C0-A6ED-D839F59EE6F4}"/>
              </a:ext>
            </a:extLst>
          </p:cNvPr>
          <p:cNvSpPr/>
          <p:nvPr/>
        </p:nvSpPr>
        <p:spPr>
          <a:xfrm>
            <a:off x="2544336" y="2191828"/>
            <a:ext cx="7103327" cy="513293"/>
          </a:xfrm>
          <a:prstGeom prst="roundRect">
            <a:avLst/>
          </a:prstGeom>
          <a:solidFill>
            <a:schemeClr val="bg1">
              <a:lumMod val="95000"/>
              <a:alpha val="8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lvl="1" indent="-265113" algn="ctr"/>
            <a:r>
              <a:rPr lang="en-AU" sz="2800" b="1" dirty="0">
                <a:solidFill>
                  <a:schemeClr val="tx1"/>
                </a:solidFill>
              </a:rPr>
              <a:t>2.4 QALY </a:t>
            </a:r>
            <a:r>
              <a:rPr lang="en-AU" sz="2800" dirty="0">
                <a:solidFill>
                  <a:schemeClr val="tx1"/>
                </a:solidFill>
              </a:rPr>
              <a:t>giving an </a:t>
            </a:r>
            <a:r>
              <a:rPr lang="en-AU" sz="2800" b="1" dirty="0">
                <a:solidFill>
                  <a:schemeClr val="tx1"/>
                </a:solidFill>
              </a:rPr>
              <a:t>ICER </a:t>
            </a:r>
            <a:r>
              <a:rPr lang="en-AU" sz="2800" dirty="0">
                <a:solidFill>
                  <a:schemeClr val="tx1"/>
                </a:solidFill>
              </a:rPr>
              <a:t>of </a:t>
            </a:r>
            <a:r>
              <a:rPr lang="en-AU" sz="2800" b="1" dirty="0">
                <a:solidFill>
                  <a:schemeClr val="tx1"/>
                </a:solidFill>
              </a:rPr>
              <a:t>£14,163 per QALY</a:t>
            </a:r>
          </a:p>
        </p:txBody>
      </p:sp>
      <p:sp>
        <p:nvSpPr>
          <p:cNvPr id="12" name="Rectangle: Rounded Corners 11">
            <a:extLst>
              <a:ext uri="{FF2B5EF4-FFF2-40B4-BE49-F238E27FC236}">
                <a16:creationId xmlns:a16="http://schemas.microsoft.com/office/drawing/2014/main" id="{C2314938-B16A-44CB-AA7E-EF8E970B28C0}"/>
              </a:ext>
            </a:extLst>
          </p:cNvPr>
          <p:cNvSpPr/>
          <p:nvPr/>
        </p:nvSpPr>
        <p:spPr>
          <a:xfrm>
            <a:off x="2532481" y="3639587"/>
            <a:ext cx="7103326" cy="513293"/>
          </a:xfrm>
          <a:prstGeom prst="roundRect">
            <a:avLst/>
          </a:prstGeom>
          <a:solidFill>
            <a:schemeClr val="bg1">
              <a:lumMod val="95000"/>
              <a:alpha val="19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rPr>
              <a:t>0.22 </a:t>
            </a:r>
            <a:r>
              <a:rPr lang="en-AU" sz="2800" dirty="0">
                <a:solidFill>
                  <a:schemeClr val="tx1"/>
                </a:solidFill>
              </a:rPr>
              <a:t>(95% CI 0.19–0.24)</a:t>
            </a:r>
            <a:endParaRPr lang="de-CH" sz="2800" dirty="0">
              <a:solidFill>
                <a:schemeClr val="tx1"/>
              </a:solidFill>
            </a:endParaRPr>
          </a:p>
        </p:txBody>
      </p:sp>
      <p:sp>
        <p:nvSpPr>
          <p:cNvPr id="13" name="Rectangle 12">
            <a:extLst>
              <a:ext uri="{FF2B5EF4-FFF2-40B4-BE49-F238E27FC236}">
                <a16:creationId xmlns:a16="http://schemas.microsoft.com/office/drawing/2014/main" id="{324D7544-0418-4F37-AC81-47E52FB98EC4}"/>
              </a:ext>
            </a:extLst>
          </p:cNvPr>
          <p:cNvSpPr/>
          <p:nvPr/>
        </p:nvSpPr>
        <p:spPr>
          <a:xfrm>
            <a:off x="397846" y="6440808"/>
            <a:ext cx="11137898" cy="369332"/>
          </a:xfrm>
          <a:prstGeom prst="rect">
            <a:avLst/>
          </a:prstGeom>
        </p:spPr>
        <p:txBody>
          <a:bodyPr wrap="square">
            <a:spAutoFit/>
          </a:bodyPr>
          <a:lstStyle/>
          <a:p>
            <a:r>
              <a:rPr lang="en-AU" sz="900" i="1" dirty="0"/>
              <a:t>Bond M, Mealing S, Anderson R, Elston J, Weiner G, Taylor RS, et al. The effectiveness and cost-effectiveness of cochlear implants for severe to profound deafness in children and adults: a systematic review and economic model. Health Technol Assess 2009</a:t>
            </a:r>
            <a:endParaRPr lang="en-AU" sz="900" dirty="0"/>
          </a:p>
        </p:txBody>
      </p:sp>
    </p:spTree>
    <p:extLst>
      <p:ext uri="{BB962C8B-B14F-4D97-AF65-F5344CB8AC3E}">
        <p14:creationId xmlns:p14="http://schemas.microsoft.com/office/powerpoint/2010/main" val="16658071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using a computer sitting on top of a wooden table&#10;&#10;Description automatically generated">
            <a:extLst>
              <a:ext uri="{FF2B5EF4-FFF2-40B4-BE49-F238E27FC236}">
                <a16:creationId xmlns:a16="http://schemas.microsoft.com/office/drawing/2014/main" id="{9C579B35-6878-494E-A9EE-16BC4D8DC8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0610" y="4010"/>
            <a:ext cx="8711390" cy="6858000"/>
          </a:xfrm>
          <a:prstGeom prst="rect">
            <a:avLst/>
          </a:prstGeom>
        </p:spPr>
      </p:pic>
      <p:sp>
        <p:nvSpPr>
          <p:cNvPr id="9" name="Rectangle 8">
            <a:extLst>
              <a:ext uri="{FF2B5EF4-FFF2-40B4-BE49-F238E27FC236}">
                <a16:creationId xmlns:a16="http://schemas.microsoft.com/office/drawing/2014/main" id="{EEF7A10B-E77B-4F70-9C38-C2B434088518}"/>
              </a:ext>
            </a:extLst>
          </p:cNvPr>
          <p:cNvSpPr/>
          <p:nvPr/>
        </p:nvSpPr>
        <p:spPr>
          <a:xfrm rot="16200000" flipH="1" flipV="1">
            <a:off x="1634990" y="-1630977"/>
            <a:ext cx="6857998" cy="10127975"/>
          </a:xfrm>
          <a:prstGeom prst="rect">
            <a:avLst/>
          </a:prstGeom>
          <a:gradFill flip="none" rotWithShape="1">
            <a:gsLst>
              <a:gs pos="0">
                <a:schemeClr val="bg1">
                  <a:alpha val="0"/>
                  <a:lumMod val="0"/>
                  <a:lumOff val="10000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77645084-4219-42F3-BCFC-92E803818634}"/>
              </a:ext>
            </a:extLst>
          </p:cNvPr>
          <p:cNvSpPr>
            <a:spLocks noGrp="1"/>
          </p:cNvSpPr>
          <p:nvPr>
            <p:ph type="title"/>
          </p:nvPr>
        </p:nvSpPr>
        <p:spPr>
          <a:xfrm>
            <a:off x="527054" y="174358"/>
            <a:ext cx="9958916" cy="949844"/>
          </a:xfrm>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Bond et al 2009</a:t>
            </a:r>
          </a:p>
        </p:txBody>
      </p:sp>
      <p:sp>
        <p:nvSpPr>
          <p:cNvPr id="3" name="Content Placeholder 2">
            <a:extLst>
              <a:ext uri="{FF2B5EF4-FFF2-40B4-BE49-F238E27FC236}">
                <a16:creationId xmlns:a16="http://schemas.microsoft.com/office/drawing/2014/main" id="{C2281414-B83F-4ABD-A1BF-1B2333D2BE6E}"/>
              </a:ext>
            </a:extLst>
          </p:cNvPr>
          <p:cNvSpPr>
            <a:spLocks noGrp="1"/>
          </p:cNvSpPr>
          <p:nvPr>
            <p:ph idx="1"/>
          </p:nvPr>
        </p:nvSpPr>
        <p:spPr>
          <a:xfrm>
            <a:off x="527051" y="1213080"/>
            <a:ext cx="6643183" cy="5108156"/>
          </a:xfrm>
        </p:spPr>
        <p:txBody>
          <a:bodyPr/>
          <a:lstStyle/>
          <a:p>
            <a:pPr marL="0" indent="0">
              <a:buNone/>
            </a:pPr>
            <a:r>
              <a:rPr lang="en-AU" sz="2800" b="1" dirty="0"/>
              <a:t>Results: </a:t>
            </a:r>
            <a:r>
              <a:rPr lang="en-AU" sz="2800" dirty="0"/>
              <a:t>Group speech recognition scores demonstrated benefits from CI vs HAs.</a:t>
            </a:r>
          </a:p>
          <a:p>
            <a:pPr marL="0" indent="0">
              <a:buNone/>
            </a:pPr>
            <a:r>
              <a:rPr lang="en-AU" sz="2800" dirty="0"/>
              <a:t>Adults deafened postlingually had greater benefit than prelingually deafened adults (mean change scores: 62% vs 20%). </a:t>
            </a:r>
          </a:p>
          <a:p>
            <a:pPr marL="0" indent="0">
              <a:buNone/>
            </a:pPr>
            <a:r>
              <a:rPr lang="en-AU" sz="2800" dirty="0"/>
              <a:t>Improvement in quality of life gains (HUI-3) was:</a:t>
            </a:r>
          </a:p>
          <a:p>
            <a:pPr>
              <a:spcBef>
                <a:spcPts val="600"/>
              </a:spcBef>
              <a:buFont typeface="Arial" panose="020B0604020202020204" pitchFamily="34" charset="0"/>
              <a:buChar char="•"/>
            </a:pPr>
            <a:r>
              <a:rPr lang="en-AU" b="1" dirty="0">
                <a:solidFill>
                  <a:srgbClr val="00B050"/>
                </a:solidFill>
              </a:rPr>
              <a:t>0.22</a:t>
            </a:r>
            <a:r>
              <a:rPr lang="en-AU" sz="2800" dirty="0">
                <a:solidFill>
                  <a:srgbClr val="00B050"/>
                </a:solidFill>
              </a:rPr>
              <a:t> </a:t>
            </a:r>
            <a:r>
              <a:rPr lang="en-AU" sz="2400" dirty="0">
                <a:solidFill>
                  <a:schemeClr val="tx1"/>
                </a:solidFill>
              </a:rPr>
              <a:t>(95% CI 0.19 - 0.24) </a:t>
            </a:r>
            <a:r>
              <a:rPr lang="en-AU" sz="2400" dirty="0"/>
              <a:t>for traditional CI-candidates </a:t>
            </a:r>
            <a:endParaRPr lang="en-AU" sz="2800" dirty="0"/>
          </a:p>
          <a:p>
            <a:pPr>
              <a:spcBef>
                <a:spcPts val="600"/>
              </a:spcBef>
              <a:buFont typeface="Arial" panose="020B0604020202020204" pitchFamily="34" charset="0"/>
              <a:buChar char="•"/>
            </a:pPr>
            <a:r>
              <a:rPr lang="en-AU" b="1" dirty="0">
                <a:solidFill>
                  <a:srgbClr val="00B050"/>
                </a:solidFill>
              </a:rPr>
              <a:t>0.15</a:t>
            </a:r>
            <a:r>
              <a:rPr lang="en-AU" sz="2800" dirty="0"/>
              <a:t> </a:t>
            </a:r>
            <a:r>
              <a:rPr lang="en-AU" sz="2400" dirty="0"/>
              <a:t>(95% CI 0.11- 0.19) for marginal HA-users</a:t>
            </a:r>
            <a:endParaRPr lang="en-AU" sz="1800" b="1" dirty="0"/>
          </a:p>
        </p:txBody>
      </p:sp>
      <p:sp>
        <p:nvSpPr>
          <p:cNvPr id="4" name="Slide Number Placeholder 3">
            <a:extLst>
              <a:ext uri="{FF2B5EF4-FFF2-40B4-BE49-F238E27FC236}">
                <a16:creationId xmlns:a16="http://schemas.microsoft.com/office/drawing/2014/main" id="{18A8517B-1F87-4014-B374-B0A8393A0BD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BDE9DAC5-B119-4898-B37A-30D9DF5BE1C2}"/>
              </a:ext>
            </a:extLst>
          </p:cNvPr>
          <p:cNvCxnSpPr>
            <a:cxnSpLocks/>
          </p:cNvCxnSpPr>
          <p:nvPr/>
        </p:nvCxnSpPr>
        <p:spPr>
          <a:xfrm>
            <a:off x="397846" y="1025159"/>
            <a:ext cx="86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BACE610-5928-422A-AEB5-273F132D70AE}"/>
              </a:ext>
            </a:extLst>
          </p:cNvPr>
          <p:cNvSpPr/>
          <p:nvPr/>
        </p:nvSpPr>
        <p:spPr>
          <a:xfrm>
            <a:off x="7942739" y="3211725"/>
            <a:ext cx="3722210" cy="2962513"/>
          </a:xfrm>
          <a:prstGeom prst="roundRect">
            <a:avLst/>
          </a:prstGeom>
          <a:solidFill>
            <a:schemeClr val="bg1">
              <a:alpha val="67000"/>
            </a:schemeClr>
          </a:solidFill>
        </p:spPr>
        <p:txBody>
          <a:bodyPr wrap="square">
            <a:spAutoFit/>
          </a:bodyPr>
          <a:lstStyle/>
          <a:p>
            <a:r>
              <a:rPr lang="en-AU" sz="2400" b="1" dirty="0"/>
              <a:t>Conclusion: </a:t>
            </a:r>
            <a:r>
              <a:rPr lang="en-AU" sz="2400" dirty="0"/>
              <a:t>In individual studies and in a new pooled model, unilateral cochlear implants were demonstrated to be cost-effective compared with no intervention</a:t>
            </a:r>
          </a:p>
        </p:txBody>
      </p:sp>
      <p:sp>
        <p:nvSpPr>
          <p:cNvPr id="11" name="Rectangle 10">
            <a:extLst>
              <a:ext uri="{FF2B5EF4-FFF2-40B4-BE49-F238E27FC236}">
                <a16:creationId xmlns:a16="http://schemas.microsoft.com/office/drawing/2014/main" id="{E1B45429-FC42-401E-871A-BDC866E9C513}"/>
              </a:ext>
            </a:extLst>
          </p:cNvPr>
          <p:cNvSpPr/>
          <p:nvPr/>
        </p:nvSpPr>
        <p:spPr>
          <a:xfrm>
            <a:off x="397846" y="6440808"/>
            <a:ext cx="11137898" cy="369332"/>
          </a:xfrm>
          <a:prstGeom prst="rect">
            <a:avLst/>
          </a:prstGeom>
        </p:spPr>
        <p:txBody>
          <a:bodyPr wrap="square">
            <a:spAutoFit/>
          </a:bodyPr>
          <a:lstStyle/>
          <a:p>
            <a:r>
              <a:rPr lang="en-AU" sz="900" i="1" dirty="0"/>
              <a:t>Bond M, Mealing S, Anderson R, Elston J, Weiner G, Taylor RS, et al. The effectiveness and cost-effectiveness of cochlear implants for severe to profound deafness in children and adults: a systematic review and economic model. Health Technol Assess 2009</a:t>
            </a:r>
            <a:endParaRPr lang="en-AU" sz="900" dirty="0"/>
          </a:p>
        </p:txBody>
      </p:sp>
    </p:spTree>
    <p:extLst>
      <p:ext uri="{BB962C8B-B14F-4D97-AF65-F5344CB8AC3E}">
        <p14:creationId xmlns:p14="http://schemas.microsoft.com/office/powerpoint/2010/main" val="37998152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52768A5D-8A50-426B-A049-61BFF438B723}"/>
              </a:ext>
            </a:extLst>
          </p:cNvPr>
          <p:cNvPicPr>
            <a:picLocks noChangeAspect="1"/>
          </p:cNvPicPr>
          <p:nvPr/>
        </p:nvPicPr>
        <p:blipFill rotWithShape="1">
          <a:blip r:embed="rId3" cstate="print">
            <a:alphaModFix amt="80000"/>
            <a:extLst>
              <a:ext uri="{28A0092B-C50C-407E-A947-70E740481C1C}">
                <a14:useLocalDpi xmlns:a14="http://schemas.microsoft.com/office/drawing/2010/main"/>
              </a:ext>
            </a:extLst>
          </a:blip>
          <a:srcRect/>
          <a:stretch/>
        </p:blipFill>
        <p:spPr>
          <a:xfrm>
            <a:off x="3031076" y="0"/>
            <a:ext cx="9160924" cy="6858000"/>
          </a:xfrm>
          <a:prstGeom prst="rect">
            <a:avLst/>
          </a:prstGeom>
        </p:spPr>
      </p:pic>
      <p:sp>
        <p:nvSpPr>
          <p:cNvPr id="7" name="Rectangle 6">
            <a:extLst>
              <a:ext uri="{FF2B5EF4-FFF2-40B4-BE49-F238E27FC236}">
                <a16:creationId xmlns:a16="http://schemas.microsoft.com/office/drawing/2014/main" id="{F11176AE-F921-40DE-9EEB-1D8C2F705B4A}"/>
              </a:ext>
            </a:extLst>
          </p:cNvPr>
          <p:cNvSpPr/>
          <p:nvPr/>
        </p:nvSpPr>
        <p:spPr>
          <a:xfrm rot="16200000" flipH="1" flipV="1">
            <a:off x="1550460" y="-1550458"/>
            <a:ext cx="6857998" cy="9958917"/>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D02C32AA-AC93-4A6C-9796-E534891C4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B54E359-C9FA-4440-900C-19522DE63CF8}"/>
              </a:ext>
            </a:extLst>
          </p:cNvPr>
          <p:cNvSpPr/>
          <p:nvPr/>
        </p:nvSpPr>
        <p:spPr>
          <a:xfrm>
            <a:off x="527054" y="1642876"/>
            <a:ext cx="7623033" cy="6178614"/>
          </a:xfrm>
          <a:prstGeom prst="rect">
            <a:avLst/>
          </a:prstGeom>
        </p:spPr>
        <p:txBody>
          <a:bodyPr wrap="square">
            <a:spAutoFit/>
          </a:bodyPr>
          <a:lstStyle/>
          <a:p>
            <a:pPr marL="342900" indent="-342900">
              <a:spcBef>
                <a:spcPts val="300"/>
              </a:spcBef>
              <a:spcAft>
                <a:spcPts val="600"/>
              </a:spcAft>
              <a:buFont typeface="Arial" panose="020B0604020202020204" pitchFamily="34" charset="0"/>
              <a:buChar char="•"/>
            </a:pPr>
            <a:r>
              <a:rPr lang="en-AU" sz="2400" dirty="0">
                <a:solidFill>
                  <a:srgbClr val="000000"/>
                </a:solidFill>
              </a:rPr>
              <a:t>Unilateral CI in adults versus no implants proved to be </a:t>
            </a:r>
            <a:r>
              <a:rPr lang="en-AU" sz="2400" b="1" dirty="0">
                <a:solidFill>
                  <a:srgbClr val="000000"/>
                </a:solidFill>
              </a:rPr>
              <a:t>cost-effective </a:t>
            </a:r>
            <a:r>
              <a:rPr lang="en-AU" sz="2400" dirty="0">
                <a:solidFill>
                  <a:srgbClr val="000000"/>
                </a:solidFill>
              </a:rPr>
              <a:t>at the </a:t>
            </a:r>
            <a:r>
              <a:rPr lang="en-AU" sz="2400" i="1" dirty="0">
                <a:solidFill>
                  <a:srgbClr val="000000"/>
                </a:solidFill>
              </a:rPr>
              <a:t>willingness to pay threshold </a:t>
            </a:r>
            <a:r>
              <a:rPr lang="en-AU" sz="2400" dirty="0">
                <a:solidFill>
                  <a:srgbClr val="000000"/>
                </a:solidFill>
              </a:rPr>
              <a:t>of </a:t>
            </a:r>
            <a:r>
              <a:rPr lang="en-AU" sz="2400" b="1" dirty="0">
                <a:solidFill>
                  <a:srgbClr val="000000"/>
                </a:solidFill>
              </a:rPr>
              <a:t>£30,000 per QALY</a:t>
            </a:r>
            <a:endParaRPr lang="en-AU" sz="2400" dirty="0">
              <a:solidFill>
                <a:srgbClr val="000000"/>
              </a:solidFill>
            </a:endParaRPr>
          </a:p>
          <a:p>
            <a:pPr marL="342900" indent="-342900">
              <a:spcBef>
                <a:spcPts val="300"/>
              </a:spcBef>
              <a:spcAft>
                <a:spcPts val="600"/>
              </a:spcAft>
              <a:buFont typeface="Arial" panose="020B0604020202020204" pitchFamily="34" charset="0"/>
              <a:buChar char="•"/>
            </a:pPr>
            <a:r>
              <a:rPr lang="en-AU" sz="2400" dirty="0">
                <a:solidFill>
                  <a:srgbClr val="000000"/>
                </a:solidFill>
              </a:rPr>
              <a:t>CI is associated with </a:t>
            </a:r>
            <a:r>
              <a:rPr lang="en-AU" sz="2400" b="1" dirty="0">
                <a:solidFill>
                  <a:srgbClr val="000000"/>
                </a:solidFill>
              </a:rPr>
              <a:t>positive impacts on health- related QoL and improved speech recognition scores</a:t>
            </a:r>
            <a:endParaRPr lang="en-AU" sz="2400" dirty="0">
              <a:solidFill>
                <a:srgbClr val="000000"/>
              </a:solidFill>
            </a:endParaRPr>
          </a:p>
          <a:p>
            <a:pPr marL="342900" indent="-342900">
              <a:spcBef>
                <a:spcPts val="300"/>
              </a:spcBef>
              <a:spcAft>
                <a:spcPts val="600"/>
              </a:spcAft>
              <a:buFont typeface="Arial" panose="020B0604020202020204" pitchFamily="34" charset="0"/>
              <a:buChar char="•"/>
            </a:pPr>
            <a:r>
              <a:rPr lang="en-AU" sz="2400" dirty="0">
                <a:solidFill>
                  <a:srgbClr val="000000"/>
                </a:solidFill>
              </a:rPr>
              <a:t>CI is </a:t>
            </a:r>
            <a:r>
              <a:rPr lang="en-AU" sz="2400" b="1" dirty="0">
                <a:solidFill>
                  <a:srgbClr val="000000"/>
                </a:solidFill>
              </a:rPr>
              <a:t>cost effective</a:t>
            </a:r>
            <a:r>
              <a:rPr lang="en-AU" sz="2400" dirty="0">
                <a:solidFill>
                  <a:srgbClr val="000000"/>
                </a:solidFill>
              </a:rPr>
              <a:t>, significantly </a:t>
            </a:r>
            <a:r>
              <a:rPr lang="en-AU" sz="2400" b="1" dirty="0">
                <a:solidFill>
                  <a:srgbClr val="000000"/>
                </a:solidFill>
              </a:rPr>
              <a:t>improving QoL </a:t>
            </a:r>
            <a:r>
              <a:rPr lang="en-AU" sz="2400" dirty="0">
                <a:solidFill>
                  <a:srgbClr val="000000"/>
                </a:solidFill>
              </a:rPr>
              <a:t>and </a:t>
            </a:r>
            <a:r>
              <a:rPr lang="en-AU" sz="2400" b="1" dirty="0">
                <a:solidFill>
                  <a:srgbClr val="000000"/>
                </a:solidFill>
              </a:rPr>
              <a:t>hearing capacity</a:t>
            </a:r>
          </a:p>
          <a:p>
            <a:pPr marL="342900" indent="-342900">
              <a:spcBef>
                <a:spcPts val="300"/>
              </a:spcBef>
              <a:spcAft>
                <a:spcPts val="600"/>
              </a:spcAft>
              <a:buFont typeface="Arial" panose="020B0604020202020204" pitchFamily="34" charset="0"/>
              <a:buChar char="•"/>
            </a:pPr>
            <a:r>
              <a:rPr lang="en-AU" sz="2400" dirty="0">
                <a:solidFill>
                  <a:srgbClr val="000000"/>
                </a:solidFill>
              </a:rPr>
              <a:t>CI is an economically favourable option for patients </a:t>
            </a:r>
          </a:p>
          <a:p>
            <a:pPr marL="800100" lvl="1" indent="-342900">
              <a:spcBef>
                <a:spcPts val="300"/>
              </a:spcBef>
              <a:spcAft>
                <a:spcPts val="600"/>
              </a:spcAft>
              <a:buFont typeface="Courier New" panose="02070309020205020404" pitchFamily="49" charset="0"/>
              <a:buChar char="o"/>
            </a:pPr>
            <a:r>
              <a:rPr lang="en-AU" sz="2400" b="1" dirty="0">
                <a:solidFill>
                  <a:srgbClr val="000000"/>
                </a:solidFill>
              </a:rPr>
              <a:t>Median yearly income increased post-implant </a:t>
            </a:r>
            <a:r>
              <a:rPr lang="en-AU" sz="2400" dirty="0">
                <a:solidFill>
                  <a:srgbClr val="000000"/>
                </a:solidFill>
              </a:rPr>
              <a:t>compared to preimplant</a:t>
            </a:r>
          </a:p>
          <a:p>
            <a:pPr marL="800100" lvl="1" indent="-342900">
              <a:spcBef>
                <a:spcPts val="300"/>
              </a:spcBef>
              <a:spcAft>
                <a:spcPts val="600"/>
              </a:spcAft>
              <a:buFont typeface="Courier New" panose="02070309020205020404" pitchFamily="49" charset="0"/>
              <a:buChar char="o"/>
            </a:pPr>
            <a:r>
              <a:rPr lang="en-AU" sz="2400" b="1" dirty="0">
                <a:solidFill>
                  <a:srgbClr val="000000"/>
                </a:solidFill>
              </a:rPr>
              <a:t>Employment rates increased post-implant</a:t>
            </a:r>
          </a:p>
          <a:p>
            <a:pPr marL="342900" indent="-342900">
              <a:spcBef>
                <a:spcPts val="300"/>
              </a:spcBef>
              <a:spcAft>
                <a:spcPts val="600"/>
              </a:spcAft>
              <a:buFont typeface="Courier New" panose="02070309020205020404" pitchFamily="49" charset="0"/>
              <a:buChar char="o"/>
            </a:pPr>
            <a:endParaRPr lang="en-AU" sz="1600" dirty="0"/>
          </a:p>
          <a:p>
            <a:pPr marL="342900" indent="-342900">
              <a:spcBef>
                <a:spcPts val="300"/>
              </a:spcBef>
              <a:spcAft>
                <a:spcPts val="600"/>
              </a:spcAft>
              <a:buFont typeface="Courier New" panose="02070309020205020404" pitchFamily="49" charset="0"/>
              <a:buChar char="o"/>
            </a:pPr>
            <a:endParaRPr lang="en-AU" sz="1600" dirty="0"/>
          </a:p>
          <a:p>
            <a:pPr marL="342900" indent="-342900">
              <a:spcBef>
                <a:spcPts val="300"/>
              </a:spcBef>
              <a:spcAft>
                <a:spcPts val="600"/>
              </a:spcAft>
              <a:buFont typeface="Courier New" panose="02070309020205020404" pitchFamily="49" charset="0"/>
              <a:buChar char="o"/>
            </a:pPr>
            <a:endParaRPr lang="en-AU" sz="1600" dirty="0"/>
          </a:p>
          <a:p>
            <a:pPr marL="342900" indent="-342900">
              <a:spcBef>
                <a:spcPts val="300"/>
              </a:spcBef>
              <a:spcAft>
                <a:spcPts val="600"/>
              </a:spcAft>
              <a:buFont typeface="Courier New" panose="02070309020205020404" pitchFamily="49" charset="0"/>
              <a:buChar char="o"/>
            </a:pPr>
            <a:endParaRPr lang="en-AU" sz="1600" dirty="0"/>
          </a:p>
        </p:txBody>
      </p:sp>
      <p:sp>
        <p:nvSpPr>
          <p:cNvPr id="2" name="Title 1">
            <a:extLst>
              <a:ext uri="{FF2B5EF4-FFF2-40B4-BE49-F238E27FC236}">
                <a16:creationId xmlns:a16="http://schemas.microsoft.com/office/drawing/2014/main" id="{23BE1FF8-739B-4684-B556-AAC61E8F581B}"/>
              </a:ext>
            </a:extLst>
          </p:cNvPr>
          <p:cNvSpPr>
            <a:spLocks noGrp="1"/>
          </p:cNvSpPr>
          <p:nvPr>
            <p:ph type="title"/>
          </p:nvPr>
        </p:nvSpPr>
        <p:spPr/>
        <p:txBody>
          <a:bodyPr/>
          <a:lstStyle/>
          <a:p>
            <a:r>
              <a:rPr lang="en-AU" sz="4000" dirty="0">
                <a:solidFill>
                  <a:sysClr val="windowText" lastClr="000000"/>
                </a:solidFill>
                <a:latin typeface="+mn-lt"/>
                <a:cs typeface="+mn-cs"/>
              </a:rPr>
              <a:t>Takeaways</a:t>
            </a:r>
          </a:p>
        </p:txBody>
      </p:sp>
      <p:cxnSp>
        <p:nvCxnSpPr>
          <p:cNvPr id="8" name="Straight Connector 7">
            <a:extLst>
              <a:ext uri="{FF2B5EF4-FFF2-40B4-BE49-F238E27FC236}">
                <a16:creationId xmlns:a16="http://schemas.microsoft.com/office/drawing/2014/main" id="{5D5F464B-C0D0-4D1A-82FD-443112FAB839}"/>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934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DB01-8B65-4505-B134-F8936DD9B4EE}"/>
              </a:ext>
            </a:extLst>
          </p:cNvPr>
          <p:cNvSpPr>
            <a:spLocks noGrp="1"/>
          </p:cNvSpPr>
          <p:nvPr>
            <p:ph type="title"/>
          </p:nvPr>
        </p:nvSpPr>
        <p:spPr/>
        <p:txBody>
          <a:bodyPr/>
          <a:lstStyle/>
          <a:p>
            <a:r>
              <a:rPr lang="de-CH" sz="4000" dirty="0">
                <a:solidFill>
                  <a:sysClr val="windowText" lastClr="000000"/>
                </a:solidFill>
                <a:latin typeface="+mn-lt"/>
                <a:cs typeface="+mn-cs"/>
              </a:rPr>
              <a:t>Bibliography</a:t>
            </a:r>
          </a:p>
        </p:txBody>
      </p:sp>
      <p:sp>
        <p:nvSpPr>
          <p:cNvPr id="3" name="Content Placeholder 2">
            <a:extLst>
              <a:ext uri="{FF2B5EF4-FFF2-40B4-BE49-F238E27FC236}">
                <a16:creationId xmlns:a16="http://schemas.microsoft.com/office/drawing/2014/main" id="{81E36FA8-C2CD-4ADC-8656-6014D9E70810}"/>
              </a:ext>
            </a:extLst>
          </p:cNvPr>
          <p:cNvSpPr>
            <a:spLocks noGrp="1"/>
          </p:cNvSpPr>
          <p:nvPr>
            <p:ph idx="1"/>
          </p:nvPr>
        </p:nvSpPr>
        <p:spPr>
          <a:xfrm>
            <a:off x="547296" y="1656628"/>
            <a:ext cx="11026396" cy="5108156"/>
          </a:xfrm>
        </p:spPr>
        <p:txBody>
          <a:bodyPr/>
          <a:lstStyle/>
          <a:p>
            <a:pPr marL="0" indent="0">
              <a:buNone/>
            </a:pPr>
            <a:r>
              <a:rPr lang="en-AU" sz="1800" i="1" dirty="0">
                <a:solidFill>
                  <a:schemeClr val="tx1"/>
                </a:solidFill>
              </a:rPr>
              <a:t>Bond M, Mealing S, Anderson R, Elston J, Weiner G, Taylor RS, et al. The effectiveness and cost-effectiveness of cochlear implants for severe to profound deafness in children and adults: a systematic review and economic model. Health Technol Assess 2009 </a:t>
            </a:r>
          </a:p>
          <a:p>
            <a:pPr marL="0" indent="0">
              <a:buNone/>
            </a:pPr>
            <a:r>
              <a:rPr lang="en-GB" sz="1800" i="1" dirty="0">
                <a:solidFill>
                  <a:schemeClr val="tx1"/>
                </a:solidFill>
              </a:rPr>
              <a:t>Klop WM, Boermans PP, Ferrier MB, Van Den Hout WB, Stiggelbout AM, Frijns JHM. Clinical relevance of quality of life outcome in cochlear implantation in postlingually deafened adults. Otol Neurotol 2008 </a:t>
            </a:r>
          </a:p>
          <a:p>
            <a:pPr marL="0" indent="0">
              <a:buNone/>
            </a:pPr>
            <a:r>
              <a:rPr lang="en-AU" sz="1800" i="1" dirty="0">
                <a:solidFill>
                  <a:schemeClr val="tx1"/>
                </a:solidFill>
              </a:rPr>
              <a:t>Monteiro E, Shipp D, Chen J, Nedzelski J, Lin V. Cochlear implantation: a personal and societal economic perspective examining the effects of cochlear implantation on personal income. J Otolaryngol Head Neck Surg 2012.</a:t>
            </a:r>
          </a:p>
          <a:p>
            <a:endParaRPr lang="de-CH" dirty="0"/>
          </a:p>
        </p:txBody>
      </p:sp>
      <p:sp>
        <p:nvSpPr>
          <p:cNvPr id="4" name="Slide Number Placeholder 3">
            <a:extLst>
              <a:ext uri="{FF2B5EF4-FFF2-40B4-BE49-F238E27FC236}">
                <a16:creationId xmlns:a16="http://schemas.microsoft.com/office/drawing/2014/main" id="{495D16B1-AFA4-491C-A305-A06FFB5EEF84}"/>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16</a:t>
            </a:fld>
            <a:endParaRPr lang="en-AU" dirty="0">
              <a:solidFill>
                <a:srgbClr val="000000">
                  <a:tint val="75000"/>
                </a:srgbClr>
              </a:solidFill>
            </a:endParaRPr>
          </a:p>
        </p:txBody>
      </p:sp>
    </p:spTree>
    <p:extLst>
      <p:ext uri="{BB962C8B-B14F-4D97-AF65-F5344CB8AC3E}">
        <p14:creationId xmlns:p14="http://schemas.microsoft.com/office/powerpoint/2010/main" val="9128838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tx1"/>
                </a:solidFill>
                <a:latin typeface="+mn-lt"/>
              </a:rPr>
              <a:t>Consensus Statement Categories </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Rectangle 5"/>
          <p:cNvSpPr/>
          <p:nvPr/>
        </p:nvSpPr>
        <p:spPr>
          <a:xfrm>
            <a:off x="527054" y="1542480"/>
            <a:ext cx="11306880" cy="4900059"/>
          </a:xfrm>
          <a:prstGeom prst="rect">
            <a:avLst/>
          </a:prstGeom>
        </p:spPr>
        <p:txBody>
          <a:bodyPr wrap="square">
            <a:spAutoFit/>
          </a:bodyPr>
          <a:lstStyle/>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Level of awareness of CIs</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Best practice clinical pathway for diagnosis</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Best practice guidelines for surgery</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Clinical effectiveness of CIs</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Factors associated with post-implantation outcomes</a:t>
            </a:r>
            <a:r>
              <a:rPr lang="en-AU" sz="3200" b="1" dirty="0">
                <a:solidFill>
                  <a:srgbClr val="000000"/>
                </a:solidFill>
                <a:latin typeface="Calibri" panose="020F0502020204030204" pitchFamily="34" charset="0"/>
                <a:cs typeface="Times New Roman" panose="02020603050405020304" pitchFamily="18" charset="0"/>
              </a:rPr>
              <a:t> </a:t>
            </a:r>
            <a:r>
              <a:rPr kumimoji="0" lang="en-AU" sz="3200"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dirty="0">
                <a:solidFill>
                  <a:schemeClr val="bg1">
                    <a:lumMod val="50000"/>
                  </a:schemeClr>
                </a:solidFill>
                <a:latin typeface="Calibri" panose="020F0502020204030204" pitchFamily="34" charset="0"/>
                <a:cs typeface="Times New Roman" panose="02020603050405020304" pitchFamily="18" charset="0"/>
              </a:rPr>
              <a:t>The relationship between hearing loss and depression, cognition and dementia</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lang="en-AU" sz="3200" b="1" dirty="0">
                <a:solidFill>
                  <a:srgbClr val="000000"/>
                </a:solidFill>
                <a:latin typeface="Calibri" panose="020F0502020204030204" pitchFamily="34" charset="0"/>
                <a:cs typeface="Times New Roman" panose="02020603050405020304" pitchFamily="18" charset="0"/>
              </a:rPr>
              <a:t>Cost implications of CIs</a:t>
            </a:r>
          </a:p>
        </p:txBody>
      </p:sp>
      <p:pic>
        <p:nvPicPr>
          <p:cNvPr id="5" name="Picture 4" descr="A close up of a logo&#10;&#10;Description automatically generated">
            <a:extLst>
              <a:ext uri="{FF2B5EF4-FFF2-40B4-BE49-F238E27FC236}">
                <a16:creationId xmlns:a16="http://schemas.microsoft.com/office/drawing/2014/main" id="{C9B5EB38-11F0-4336-826B-B78152462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814" y="272339"/>
            <a:ext cx="1155779" cy="1283832"/>
          </a:xfrm>
          <a:prstGeom prst="rect">
            <a:avLst/>
          </a:prstGeom>
        </p:spPr>
      </p:pic>
      <p:pic>
        <p:nvPicPr>
          <p:cNvPr id="7" name="Picture 6" descr="A close up of a map&#10;&#10;Description automatically generated">
            <a:extLst>
              <a:ext uri="{FF2B5EF4-FFF2-40B4-BE49-F238E27FC236}">
                <a16:creationId xmlns:a16="http://schemas.microsoft.com/office/drawing/2014/main" id="{DC8BCAAF-12F4-42E8-9A1F-AF0771EF38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86" b="96427" l="0" r="94952">
                        <a14:foregroundMark x1="14124" y1="30347" x2="14124" y2="30347"/>
                        <a14:foregroundMark x1="43789" y1="43242" x2="43789" y2="43242"/>
                        <a14:foregroundMark x1="39535" y1="34179" x2="39535" y2="34179"/>
                        <a14:foregroundMark x1="40953" y1="63853" x2="40953" y2="63853"/>
                        <a14:foregroundMark x1="70618" y1="67737" x2="70618" y2="67737"/>
                        <a14:foregroundMark x1="70618" y1="71621" x2="49404" y2="72916"/>
                        <a14:foregroundMark x1="35281" y1="58726" x2="35281" y2="58726"/>
                        <a14:foregroundMark x1="35281" y1="56137" x2="72036" y2="61264"/>
                        <a14:foregroundMark x1="15542" y1="36769" x2="53659" y2="56137"/>
                        <a14:foregroundMark x1="18378" y1="48369" x2="60749" y2="52253"/>
                        <a14:foregroundMark x1="8452" y1="63853" x2="53659" y2="63853"/>
                        <a14:foregroundMark x1="33919" y1="76748" x2="16960" y2="62558"/>
                        <a14:foregroundMark x1="45207" y1="19990" x2="45207" y2="19990"/>
                        <a14:foregroundMark x1="46625" y1="19990" x2="46625" y2="19990"/>
                        <a14:foregroundMark x1="8452" y1="18695" x2="83040" y2="22838"/>
                        <a14:foregroundMark x1="83040" y1="22838" x2="62450" y2="85552"/>
                        <a14:foregroundMark x1="62450" y1="85552" x2="0" y2="54065"/>
                        <a14:foregroundMark x1="0" y1="54065" x2="71185" y2="45572"/>
                        <a14:foregroundMark x1="71185" y1="45572" x2="67782" y2="70326"/>
                        <a14:foregroundMark x1="31083" y1="89643" x2="94668" y2="57949"/>
                        <a14:foregroundMark x1="94668" y1="57949" x2="49972" y2="5023"/>
                        <a14:foregroundMark x1="49972" y1="5023" x2="4481" y2="59762"/>
                        <a14:foregroundMark x1="4481" y1="59762" x2="32501" y2="85810"/>
                        <a14:foregroundMark x1="36699" y1="91818" x2="46398" y2="95857"/>
                        <a14:foregroundMark x1="46398" y1="95857" x2="36472" y2="89746"/>
                        <a14:foregroundMark x1="36472" y1="89746" x2="44470" y2="96427"/>
                        <a14:foregroundMark x1="44470" y1="96427" x2="68576" y2="91662"/>
                        <a14:foregroundMark x1="94044" y1="73175" x2="93137" y2="35681"/>
                        <a14:foregroundMark x1="93137" y1="35681" x2="95349" y2="44951"/>
                        <a14:foregroundMark x1="95349" y1="44951" x2="95406" y2="33247"/>
                        <a14:foregroundMark x1="95406" y1="33247" x2="90357" y2="24858"/>
                        <a14:foregroundMark x1="90357" y1="24858" x2="96937" y2="31538"/>
                        <a14:foregroundMark x1="96937" y1="31538" x2="96313" y2="41895"/>
                        <a14:foregroundMark x1="96313" y1="41895" x2="91946" y2="33454"/>
                        <a14:foregroundMark x1="91946" y1="33454" x2="94952" y2="42672"/>
                        <a14:foregroundMark x1="94952" y1="42672" x2="94385" y2="70171"/>
                        <a14:foregroundMark x1="68009" y1="53858" x2="68009" y2="53858"/>
                        <a14:foregroundMark x1="50312" y1="36458" x2="50312" y2="36458"/>
                        <a14:foregroundMark x1="44470" y1="33299" x2="44470" y2="33299"/>
                        <a14:foregroundMark x1="50482" y1="35577" x2="50482" y2="35577"/>
                        <a14:foregroundMark x1="46625" y1="2486" x2="44073" y2="4816"/>
                        <a14:backgroundMark x1="9870" y1="7095" x2="9870" y2="7095"/>
                        <a14:backgroundMark x1="88996" y1="13568" x2="88996" y2="13568"/>
                        <a14:backgroundMark x1="18378" y1="93527" x2="18378" y2="93527"/>
                        <a14:backgroundMark x1="83324" y1="88400" x2="83324" y2="88400"/>
                      </a14:backgroundRemoval>
                    </a14:imgEffect>
                  </a14:imgLayer>
                </a14:imgProps>
              </a:ext>
              <a:ext uri="{28A0092B-C50C-407E-A947-70E740481C1C}">
                <a14:useLocalDpi xmlns:a14="http://schemas.microsoft.com/office/drawing/2010/main" val="0"/>
              </a:ext>
            </a:extLst>
          </a:blip>
          <a:stretch>
            <a:fillRect/>
          </a:stretch>
        </p:blipFill>
        <p:spPr>
          <a:xfrm>
            <a:off x="10159360" y="1285123"/>
            <a:ext cx="1157344" cy="126763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3ECD003C-4803-40D2-B8CF-FEA464BB1E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85" b="97846" l="3947" r="95442">
                        <a14:foregroundMark x1="47360" y1="35641" x2="60978" y2="19949"/>
                        <a14:foregroundMark x1="60978" y1="19949" x2="47137" y2="35077"/>
                        <a14:foregroundMark x1="47137" y1="35077" x2="66037" y2="40923"/>
                        <a14:foregroundMark x1="66037" y1="40923" x2="45025" y2="47436"/>
                        <a14:foregroundMark x1="45025" y1="47436" x2="66148" y2="47949"/>
                        <a14:foregroundMark x1="66148" y1="47949" x2="43802" y2="51538"/>
                        <a14:foregroundMark x1="43802" y1="51538" x2="62535" y2="51333"/>
                        <a14:foregroundMark x1="62535" y1="51333" x2="32852" y2="55282"/>
                        <a14:foregroundMark x1="32852" y1="55282" x2="59311" y2="57128"/>
                        <a14:foregroundMark x1="59311" y1="57128" x2="21568" y2="65897"/>
                        <a14:foregroundMark x1="21568" y1="65897" x2="88772" y2="65436"/>
                        <a14:foregroundMark x1="88772" y1="65436" x2="29961" y2="71077"/>
                        <a14:foregroundMark x1="29961" y1="71077" x2="66037" y2="62872"/>
                        <a14:foregroundMark x1="66037" y1="62872" x2="47638" y2="61897"/>
                        <a14:foregroundMark x1="47638" y1="61897" x2="63313" y2="51179"/>
                        <a14:foregroundMark x1="63313" y1="51179" x2="42357" y2="47231"/>
                        <a14:foregroundMark x1="42357" y1="47231" x2="31573" y2="64154"/>
                        <a14:foregroundMark x1="31573" y1="64154" x2="51862" y2="61128"/>
                        <a14:foregroundMark x1="51862" y1="61128" x2="33018" y2="58769"/>
                        <a14:foregroundMark x1="33018" y1="58769" x2="55475" y2="57641"/>
                        <a14:foregroundMark x1="55475" y1="57641" x2="74986" y2="60256"/>
                        <a14:foregroundMark x1="74986" y1="60256" x2="31907" y2="72359"/>
                        <a14:foregroundMark x1="31907" y1="72359" x2="58199" y2="72923"/>
                        <a14:foregroundMark x1="58199" y1="72923" x2="40411" y2="67436"/>
                        <a14:foregroundMark x1="40411" y1="67436" x2="59255" y2="68256"/>
                        <a14:foregroundMark x1="59255" y1="68256" x2="37743" y2="69333"/>
                        <a14:foregroundMark x1="37743" y1="69333" x2="42746" y2="47231"/>
                        <a14:foregroundMark x1="42746" y1="47231" x2="51529" y2="31744"/>
                        <a14:foregroundMark x1="51529" y1="31744" x2="70984" y2="35949"/>
                        <a14:foregroundMark x1="70984" y1="35949" x2="49861" y2="36359"/>
                        <a14:foregroundMark x1="49861" y1="36359" x2="30906" y2="47385"/>
                        <a14:foregroundMark x1="30906" y1="47385" x2="26181" y2="64513"/>
                        <a14:foregroundMark x1="26181" y1="64513" x2="50083" y2="59385"/>
                        <a14:foregroundMark x1="50083" y1="59385" x2="40745" y2="39487"/>
                        <a14:foregroundMark x1="40745" y1="39487" x2="61645" y2="48256"/>
                        <a14:foregroundMark x1="61645" y1="48256" x2="71707" y2="66103"/>
                        <a14:foregroundMark x1="71707" y1="66103" x2="66593" y2="49846"/>
                        <a14:foregroundMark x1="66593" y1="49846" x2="67760" y2="48769"/>
                        <a14:foregroundMark x1="51028" y1="27949" x2="36854" y2="40718"/>
                        <a14:foregroundMark x1="36854" y1="40718" x2="57254" y2="32769"/>
                        <a14:foregroundMark x1="57254" y1="32769" x2="51028" y2="36667"/>
                        <a14:foregroundMark x1="42968" y1="24564" x2="49194" y2="25590"/>
                        <a14:foregroundMark x1="57588" y1="5744" x2="89828" y2="23077"/>
                        <a14:foregroundMark x1="89828" y1="23077" x2="96165" y2="39026"/>
                        <a14:foregroundMark x1="96165" y1="39026" x2="92218" y2="74308"/>
                        <a14:foregroundMark x1="92218" y1="74308" x2="58533" y2="91949"/>
                        <a14:foregroundMark x1="58533" y1="91949" x2="37966" y2="92718"/>
                        <a14:foregroundMark x1="37966" y1="92718" x2="4614" y2="70769"/>
                        <a14:foregroundMark x1="4614" y1="70769" x2="5948" y2="35846"/>
                        <a14:foregroundMark x1="5948" y1="35846" x2="14508" y2="20667"/>
                        <a14:foregroundMark x1="14508" y1="20667" x2="49250" y2="4359"/>
                        <a14:foregroundMark x1="49250" y1="4359" x2="86103" y2="19744"/>
                        <a14:foregroundMark x1="86103" y1="19744" x2="95442" y2="36667"/>
                        <a14:foregroundMark x1="95442" y1="36667" x2="93608" y2="34667"/>
                        <a14:foregroundMark x1="57198" y1="5744" x2="57198" y2="5744"/>
                        <a14:foregroundMark x1="48471" y1="3385" x2="48471" y2="3385"/>
                        <a14:foregroundMark x1="41523" y1="5744" x2="41523" y2="5744"/>
                        <a14:foregroundMark x1="4725" y1="29949" x2="4725" y2="29949"/>
                        <a14:foregroundMark x1="4002" y1="61538" x2="4002" y2="61538"/>
                        <a14:foregroundMark x1="50639" y1="97846" x2="50639" y2="97846"/>
                        <a14:foregroundMark x1="48805" y1="96513" x2="48805" y2="96513"/>
                        <a14:backgroundMark x1="10951" y1="7744" x2="10951" y2="7744"/>
                      </a14:backgroundRemoval>
                    </a14:imgEffect>
                  </a14:imgLayer>
                </a14:imgProps>
              </a:ext>
              <a:ext uri="{28A0092B-C50C-407E-A947-70E740481C1C}">
                <a14:useLocalDpi xmlns:a14="http://schemas.microsoft.com/office/drawing/2010/main" val="0"/>
              </a:ext>
            </a:extLst>
          </a:blip>
          <a:stretch>
            <a:fillRect/>
          </a:stretch>
        </p:blipFill>
        <p:spPr>
          <a:xfrm>
            <a:off x="10725134" y="2281823"/>
            <a:ext cx="1162066" cy="1259604"/>
          </a:xfrm>
          <a:prstGeom prst="rect">
            <a:avLst/>
          </a:prstGeom>
        </p:spPr>
      </p:pic>
      <p:pic>
        <p:nvPicPr>
          <p:cNvPr id="9" name="Picture 8" descr="A close up of a logo&#10;&#10;Description automatically generated">
            <a:extLst>
              <a:ext uri="{FF2B5EF4-FFF2-40B4-BE49-F238E27FC236}">
                <a16:creationId xmlns:a16="http://schemas.microsoft.com/office/drawing/2014/main" id="{A3CDE6D1-3496-4BEF-BC1B-8030D3C5799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33" b="96216" l="4622" r="97858">
                        <a14:foregroundMark x1="31793" y1="11198" x2="31793" y2="11198"/>
                        <a14:foregroundMark x1="6652" y1="49611" x2="6652" y2="49611"/>
                        <a14:foregroundMark x1="53326" y1="96216" x2="53326" y2="96216"/>
                        <a14:foregroundMark x1="46392" y1="95853" x2="46392" y2="95853"/>
                        <a14:foregroundMark x1="48027" y1="3733" x2="48027" y2="3733"/>
                        <a14:foregroundMark x1="82525" y1="17522" x2="82525" y2="17522"/>
                        <a14:foregroundMark x1="97914" y1="52618" x2="97914" y2="52618"/>
                        <a14:foregroundMark x1="58963" y1="52203" x2="58963" y2="52203"/>
                        <a14:foregroundMark x1="70744" y1="64904" x2="70744" y2="64904"/>
                        <a14:foregroundMark x1="45998" y1="32815" x2="45998" y2="32815"/>
                        <a14:foregroundMark x1="54510" y1="36910" x2="54510" y2="36910"/>
                        <a14:foregroundMark x1="45998" y1="57439" x2="45998" y2="57439"/>
                        <a14:foregroundMark x1="45603" y1="54069" x2="45603" y2="54069"/>
                        <a14:foregroundMark x1="43179" y1="62675" x2="43179" y2="62675"/>
                        <a14:foregroundMark x1="40755" y1="63401" x2="40755" y2="63401"/>
                        <a14:foregroundMark x1="39515" y1="60031" x2="39515" y2="60031"/>
                        <a14:foregroundMark x1="43179" y1="65267" x2="43179" y2="65267"/>
                        <a14:foregroundMark x1="46392" y1="53344" x2="46392" y2="53344"/>
                        <a14:foregroundMark x1="33033" y1="45879" x2="74014" y2="56350"/>
                        <a14:foregroundMark x1="74014" y1="56350" x2="84160" y2="63038"/>
                        <a14:foregroundMark x1="82131" y1="63038" x2="82920" y2="66770"/>
                        <a14:foregroundMark x1="81285" y1="60809" x2="83315" y2="67133"/>
                        <a14:foregroundMark x1="39910" y1="52618" x2="39910" y2="52618"/>
                        <a14:foregroundMark x1="21646" y1="61897" x2="37091" y2="61534"/>
                        <a14:foregroundMark x1="43179" y1="63038" x2="68489" y2="61172"/>
                        <a14:foregroundMark x1="68489" y1="61172" x2="84949" y2="61534"/>
                        <a14:foregroundMark x1="35062" y1="52203" x2="62627" y2="53707"/>
                        <a14:foregroundMark x1="35457" y1="31726" x2="67926" y2="36547"/>
                        <a14:foregroundMark x1="34667" y1="10057" x2="34667" y2="10057"/>
                        <a14:foregroundMark x1="73168" y1="13064" x2="73168" y2="13064"/>
                        <a14:foregroundMark x1="94701" y1="75739" x2="94701" y2="75739"/>
                        <a14:foregroundMark x1="26550" y1="14152" x2="26550" y2="14152"/>
                        <a14:foregroundMark x1="23281" y1="15656" x2="23281" y2="15656"/>
                        <a14:foregroundMark x1="36697" y1="10420" x2="51297" y2="4095"/>
                        <a14:foregroundMark x1="13585" y1="22032" x2="13585" y2="22032"/>
                        <a14:foregroundMark x1="4622" y1="45516" x2="4622" y2="45516"/>
                        <a14:backgroundMark x1="16798" y1="7102" x2="16798" y2="7102"/>
                        <a14:backgroundMark x1="84555" y1="8968" x2="84555" y2="8968"/>
                        <a14:backgroundMark x1="13980" y1="89528" x2="13980" y2="89528"/>
                        <a14:backgroundMark x1="85344" y1="92535" x2="85344" y2="92535"/>
                        <a14:backgroundMark x1="9526" y1="10835" x2="9526" y2="10835"/>
                        <a14:backgroundMark x1="13585" y1="11923" x2="13585" y2="11923"/>
                        <a14:backgroundMark x1="13585" y1="11923" x2="13585" y2="11923"/>
                        <a14:backgroundMark x1="14769" y1="7102" x2="14769" y2="7102"/>
                      </a14:backgroundRemoval>
                    </a14:imgEffect>
                  </a14:imgLayer>
                </a14:imgProps>
              </a:ext>
              <a:ext uri="{28A0092B-C50C-407E-A947-70E740481C1C}">
                <a14:useLocalDpi xmlns:a14="http://schemas.microsoft.com/office/drawing/2010/main" val="0"/>
              </a:ext>
            </a:extLst>
          </a:blip>
          <a:stretch>
            <a:fillRect/>
          </a:stretch>
        </p:blipFill>
        <p:spPr>
          <a:xfrm>
            <a:off x="9547493" y="2279745"/>
            <a:ext cx="1165772" cy="1267630"/>
          </a:xfrm>
          <a:prstGeom prst="rect">
            <a:avLst/>
          </a:prstGeom>
        </p:spPr>
      </p:pic>
      <p:pic>
        <p:nvPicPr>
          <p:cNvPr id="10" name="Picture 9" descr="A close up of a sign&#10;&#10;Description automatically generated">
            <a:extLst>
              <a:ext uri="{FF2B5EF4-FFF2-40B4-BE49-F238E27FC236}">
                <a16:creationId xmlns:a16="http://schemas.microsoft.com/office/drawing/2014/main" id="{8DEF56DB-9F2B-4F6D-849E-D2813F2BE73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73" b="96814" l="4568" r="94454">
                        <a14:foregroundMark x1="29418" y1="13977" x2="29418" y2="13977"/>
                        <a14:foregroundMark x1="16096" y1="58016" x2="60685" y2="61511"/>
                        <a14:foregroundMark x1="60685" y1="61511" x2="83361" y2="58376"/>
                        <a14:foregroundMark x1="10930" y1="68499" x2="36542" y2="66752"/>
                        <a14:foregroundMark x1="36542" y1="66752" x2="75965" y2="67318"/>
                        <a14:foregroundMark x1="75965" y1="67318" x2="90375" y2="67112"/>
                        <a14:foregroundMark x1="29418" y1="77235" x2="70908" y2="75128"/>
                        <a14:foregroundMark x1="70908" y1="75128" x2="71180" y2="75128"/>
                        <a14:foregroundMark x1="13866" y1="53135" x2="71071" y2="61768"/>
                        <a14:foregroundMark x1="71071" y1="61768" x2="85209" y2="52775"/>
                        <a14:foregroundMark x1="4622" y1="37050" x2="4622" y2="37050"/>
                        <a14:foregroundMark x1="44535" y1="96814" x2="44535" y2="96814"/>
                        <a14:foregroundMark x1="94454" y1="65365" x2="94454" y2="65365"/>
                        <a14:foregroundMark x1="65633" y1="11202" x2="65633" y2="11202"/>
                        <a14:foregroundMark x1="48233" y1="4573" x2="48233" y2="4573"/>
                        <a14:backgroundMark x1="13866" y1="7708" x2="13866" y2="7708"/>
                        <a14:backgroundMark x1="13105" y1="10175" x2="13105" y2="10175"/>
                        <a14:backgroundMark x1="81892" y1="10483" x2="81892" y2="10483"/>
                        <a14:backgroundMark x1="7558" y1="87718" x2="7558" y2="87718"/>
                        <a14:backgroundMark x1="81892" y1="90134" x2="81892" y2="90134"/>
                      </a14:backgroundRemoval>
                    </a14:imgEffect>
                  </a14:imgLayer>
                </a14:imgProps>
              </a:ext>
              <a:ext uri="{28A0092B-C50C-407E-A947-70E740481C1C}">
                <a14:useLocalDpi xmlns:a14="http://schemas.microsoft.com/office/drawing/2010/main" val="0"/>
              </a:ext>
            </a:extLst>
          </a:blip>
          <a:stretch>
            <a:fillRect/>
          </a:stretch>
        </p:blipFill>
        <p:spPr>
          <a:xfrm>
            <a:off x="10725134" y="4251518"/>
            <a:ext cx="1213241" cy="1283832"/>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7D4CDF-CE1E-4A97-9B52-4CB077ACA20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988" b="97152" l="4317" r="95075">
                        <a14:foregroundMark x1="17764" y1="50440" x2="84615" y2="46038"/>
                        <a14:foregroundMark x1="84615" y1="46038" x2="68069" y2="58364"/>
                        <a14:foregroundMark x1="68069" y1="58364" x2="27172" y2="59917"/>
                        <a14:foregroundMark x1="27172" y1="59917" x2="44328" y2="67944"/>
                        <a14:foregroundMark x1="44328" y1="67944" x2="66962" y2="64992"/>
                        <a14:foregroundMark x1="66962" y1="64992" x2="85667" y2="69705"/>
                        <a14:foregroundMark x1="85667" y1="69705" x2="62258" y2="78198"/>
                        <a14:foregroundMark x1="62258" y1="78198" x2="41782" y2="78198"/>
                        <a14:foregroundMark x1="41782" y1="78198" x2="19923" y2="72760"/>
                        <a14:foregroundMark x1="42335" y1="22320" x2="57941" y2="35526"/>
                        <a14:foregroundMark x1="13005" y1="52097" x2="29330" y2="59917"/>
                        <a14:foregroundMark x1="13005" y1="67685" x2="28224" y2="69705"/>
                        <a14:foregroundMark x1="84007" y1="61264" x2="65523" y2="61937"/>
                        <a14:foregroundMark x1="89043" y1="68358" x2="76757" y2="68721"/>
                        <a14:foregroundMark x1="81074" y1="75505" x2="74599" y2="79234"/>
                        <a14:foregroundMark x1="71334" y1="87002" x2="71334" y2="87002"/>
                        <a14:foregroundMark x1="41284" y1="28379" x2="41284" y2="28379"/>
                        <a14:foregroundMark x1="21693" y1="16520" x2="21693" y2="16520"/>
                        <a14:foregroundMark x1="20974" y1="18591" x2="33647" y2="12118"/>
                        <a14:foregroundMark x1="4317" y1="34179" x2="4317" y2="34179"/>
                        <a14:foregroundMark x1="46320" y1="97152" x2="46320" y2="97152"/>
                        <a14:foregroundMark x1="95185" y1="65303" x2="95185" y2="65303"/>
                        <a14:foregroundMark x1="61538" y1="9114" x2="61538" y2="9114"/>
                        <a14:foregroundMark x1="52850" y1="3988" x2="52850" y2="3988"/>
                        <a14:foregroundMark x1="16657" y1="64992" x2="16657" y2="71103"/>
                        <a14:foregroundMark x1="23907" y1="79234" x2="63807" y2="75401"/>
                        <a14:foregroundMark x1="63807" y1="75401" x2="72053" y2="78871"/>
                      </a14:backgroundRemoval>
                    </a14:imgEffect>
                  </a14:imgLayer>
                </a14:imgProps>
              </a:ext>
              <a:ext uri="{28A0092B-C50C-407E-A947-70E740481C1C}">
                <a14:useLocalDpi xmlns:a14="http://schemas.microsoft.com/office/drawing/2010/main" val="0"/>
              </a:ext>
            </a:extLst>
          </a:blip>
          <a:stretch>
            <a:fillRect/>
          </a:stretch>
        </p:blipFill>
        <p:spPr>
          <a:xfrm>
            <a:off x="10149819" y="3262844"/>
            <a:ext cx="1186230" cy="1267630"/>
          </a:xfrm>
          <a:prstGeom prst="rect">
            <a:avLst/>
          </a:prstGeom>
        </p:spPr>
      </p:pic>
      <p:pic>
        <p:nvPicPr>
          <p:cNvPr id="12" name="Picture 11" descr="A close up of a sign&#10;&#10;Description automatically generated">
            <a:extLst>
              <a:ext uri="{FF2B5EF4-FFF2-40B4-BE49-F238E27FC236}">
                <a16:creationId xmlns:a16="http://schemas.microsoft.com/office/drawing/2014/main" id="{F7BFCD29-80E0-41D7-AC2C-019CD50B01DC}"/>
              </a:ext>
            </a:extLst>
          </p:cNvPr>
          <p:cNvPicPr>
            <a:picLocks noChangeAspect="1"/>
          </p:cNvPicPr>
          <p:nvPr/>
        </p:nvPicPr>
        <p:blipFill>
          <a:blip r:embed="rId13">
            <a:alphaModFix/>
            <a:duotone>
              <a:schemeClr val="accent4">
                <a:shade val="45000"/>
                <a:satMod val="135000"/>
              </a:schemeClr>
              <a:prstClr val="white"/>
            </a:duotone>
            <a:extLst>
              <a:ext uri="{BEBA8EAE-BF5A-486C-A8C5-ECC9F3942E4B}">
                <a14:imgProps xmlns:a14="http://schemas.microsoft.com/office/drawing/2010/main">
                  <a14:imgLayer r:embed="rId14">
                    <a14:imgEffect>
                      <a14:backgroundRemoval t="4513" b="97436" l="3950" r="94481">
                        <a14:foregroundMark x1="34794" y1="24923" x2="56385" y2="31949"/>
                        <a14:foregroundMark x1="56385" y1="31949" x2="67803" y2="40923"/>
                        <a14:foregroundMark x1="35173" y1="37744" x2="63312" y2="36667"/>
                        <a14:foregroundMark x1="63312" y1="36667" x2="63312" y2="36667"/>
                        <a14:foregroundMark x1="36255" y1="43795" x2="43777" y2="41282"/>
                        <a14:foregroundMark x1="20130" y1="56564" x2="46050" y2="52359"/>
                        <a14:foregroundMark x1="46050" y1="52359" x2="78355" y2="57641"/>
                        <a14:foregroundMark x1="57305" y1="69026" x2="35931" y2="69026"/>
                        <a14:foregroundMark x1="20509" y1="17795" x2="20509" y2="17795"/>
                        <a14:foregroundMark x1="8496" y1="76872" x2="8496" y2="76872"/>
                        <a14:foregroundMark x1="13745" y1="21333" x2="13745" y2="21333"/>
                        <a14:foregroundMark x1="49405" y1="4615" x2="49405" y2="4615"/>
                        <a14:foregroundMark x1="67424" y1="12821" x2="81331" y2="24923"/>
                        <a14:foregroundMark x1="81331" y1="24923" x2="81331" y2="24923"/>
                        <a14:foregroundMark x1="92587" y1="41282" x2="92587" y2="41282"/>
                        <a14:foregroundMark x1="4383" y1="55538" x2="4383" y2="55538"/>
                        <a14:foregroundMark x1="40422" y1="94308" x2="40422" y2="94308"/>
                        <a14:foregroundMark x1="48647" y1="97487" x2="48647" y2="97487"/>
                        <a14:foregroundMark x1="45292" y1="57282" x2="45292" y2="57282"/>
                        <a14:foregroundMark x1="48647" y1="46974" x2="48647" y2="46974"/>
                        <a14:foregroundMark x1="62175" y1="10308" x2="62175" y2="10308"/>
                        <a14:foregroundMark x1="34037" y1="11026" x2="34037" y2="11026"/>
                        <a14:foregroundMark x1="4383" y1="39846" x2="4383" y2="39846"/>
                        <a14:foregroundMark x1="9632" y1="23128" x2="31006" y2="13179"/>
                        <a14:foregroundMark x1="31006" y1="13179" x2="31006" y2="13179"/>
                        <a14:foregroundMark x1="31006" y1="12103" x2="18236" y2="17795"/>
                        <a14:foregroundMark x1="44913" y1="58000" x2="44913" y2="58000"/>
                        <a14:foregroundMark x1="4004" y1="68308" x2="4004" y2="68308"/>
                        <a14:foregroundMark x1="65584" y1="88974" x2="65584" y2="88974"/>
                        <a14:foregroundMark x1="91829" y1="40923" x2="94481" y2="59026"/>
                        <a14:foregroundMark x1="94481" y1="59026" x2="88312" y2="77231"/>
                        <a14:foregroundMark x1="88312" y1="77231" x2="53842" y2="96359"/>
                        <a14:foregroundMark x1="53842" y1="96359" x2="17045" y2="81231"/>
                        <a14:foregroundMark x1="17045" y1="81231" x2="4004" y2="66974"/>
                        <a14:foregroundMark x1="4004" y1="66974" x2="6548" y2="28872"/>
                        <a14:foregroundMark x1="6548" y1="28872" x2="9632" y2="24205"/>
                        <a14:foregroundMark x1="17857" y1="57641" x2="34416" y2="58359"/>
                        <a14:foregroundMark x1="41937" y1="64769" x2="60335" y2="65487"/>
                      </a14:backgroundRemoval>
                    </a14:imgEffect>
                    <a14:imgEffect>
                      <a14:colorTemperature colorTemp="72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49819" y="5240565"/>
            <a:ext cx="1216869" cy="1284034"/>
          </a:xfrm>
          <a:prstGeom prst="rect">
            <a:avLst/>
          </a:prstGeom>
        </p:spPr>
      </p:pic>
    </p:spTree>
    <p:extLst>
      <p:ext uri="{BB962C8B-B14F-4D97-AF65-F5344CB8AC3E}">
        <p14:creationId xmlns:p14="http://schemas.microsoft.com/office/powerpoint/2010/main" val="535858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C0E250-79BC-46CB-82BC-C25670C22178}"/>
              </a:ext>
            </a:extLst>
          </p:cNvPr>
          <p:cNvPicPr>
            <a:picLocks noChangeAspect="1"/>
          </p:cNvPicPr>
          <p:nvPr/>
        </p:nvPicPr>
        <p:blipFill rotWithShape="1">
          <a:blip r:embed="rId3" cstate="print">
            <a:alphaModFix amt="78000"/>
            <a:extLst>
              <a:ext uri="{28A0092B-C50C-407E-A947-70E740481C1C}">
                <a14:useLocalDpi xmlns:a14="http://schemas.microsoft.com/office/drawing/2010/main"/>
              </a:ext>
            </a:extLst>
          </a:blip>
          <a:srcRect/>
          <a:stretch/>
        </p:blipFill>
        <p:spPr>
          <a:xfrm>
            <a:off x="2514600" y="0"/>
            <a:ext cx="9672351" cy="6857999"/>
          </a:xfrm>
          <a:prstGeom prst="rect">
            <a:avLst/>
          </a:prstGeom>
        </p:spPr>
      </p:pic>
      <p:sp>
        <p:nvSpPr>
          <p:cNvPr id="8" name="Rectangle 7">
            <a:extLst>
              <a:ext uri="{FF2B5EF4-FFF2-40B4-BE49-F238E27FC236}">
                <a16:creationId xmlns:a16="http://schemas.microsoft.com/office/drawing/2014/main" id="{B9257B9D-DB82-40C7-8380-178323D44F71}"/>
              </a:ext>
            </a:extLst>
          </p:cNvPr>
          <p:cNvSpPr/>
          <p:nvPr/>
        </p:nvSpPr>
        <p:spPr>
          <a:xfrm rot="16200000" flipH="1" flipV="1">
            <a:off x="1118153" y="-1118151"/>
            <a:ext cx="6857998" cy="9094304"/>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AU" sz="4000" dirty="0">
                <a:solidFill>
                  <a:schemeClr val="tx1"/>
                </a:solidFill>
                <a:latin typeface="+mn-lt"/>
              </a:rPr>
              <a:t>Consensus Statement</a:t>
            </a:r>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D2B8E-7FB8-4059-B0B9-8D76C38155E7}" type="slidenum">
              <a:rPr kumimoji="0" lang="en-AU" sz="11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AU" sz="11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Rectangle 4"/>
          <p:cNvSpPr/>
          <p:nvPr/>
        </p:nvSpPr>
        <p:spPr>
          <a:xfrm>
            <a:off x="527054" y="1924706"/>
            <a:ext cx="5906050" cy="3754874"/>
          </a:xfrm>
          <a:prstGeom prst="rect">
            <a:avLst/>
          </a:prstGeom>
        </p:spPr>
        <p:txBody>
          <a:bodyPr wrap="square">
            <a:spAutoFit/>
          </a:bodyPr>
          <a:lstStyle/>
          <a:p>
            <a:pPr marL="623888" indent="-623888">
              <a:spcBef>
                <a:spcPts val="300"/>
              </a:spcBef>
              <a:spcAft>
                <a:spcPts val="600"/>
              </a:spcAft>
            </a:pPr>
            <a:r>
              <a:rPr lang="en-AU" sz="3400" dirty="0">
                <a:solidFill>
                  <a:schemeClr val="bg1">
                    <a:lumMod val="50000"/>
                  </a:schemeClr>
                </a:solidFill>
              </a:rPr>
              <a:t>20. </a:t>
            </a:r>
            <a:r>
              <a:rPr lang="en-AU" sz="3400" dirty="0">
                <a:solidFill>
                  <a:srgbClr val="000000"/>
                </a:solidFill>
              </a:rPr>
              <a:t>Unilateral cochlear implantation in adults is cost-effective when compared with no implant or no intervention at all and is associated with increased employment and income.</a:t>
            </a:r>
            <a:r>
              <a:rPr lang="en-AU" sz="3400" i="1" baseline="30000" dirty="0"/>
              <a:t>1</a:t>
            </a:r>
            <a:endParaRPr lang="en-AU" sz="3400" dirty="0"/>
          </a:p>
        </p:txBody>
      </p:sp>
      <p:sp>
        <p:nvSpPr>
          <p:cNvPr id="6" name="TextBox 5">
            <a:extLst>
              <a:ext uri="{FF2B5EF4-FFF2-40B4-BE49-F238E27FC236}">
                <a16:creationId xmlns:a16="http://schemas.microsoft.com/office/drawing/2014/main" id="{EB85BB0E-6D69-4678-AEE5-CD4E5D241BE8}"/>
              </a:ext>
            </a:extLst>
          </p:cNvPr>
          <p:cNvSpPr txBox="1"/>
          <p:nvPr/>
        </p:nvSpPr>
        <p:spPr>
          <a:xfrm>
            <a:off x="527054" y="6347020"/>
            <a:ext cx="10855859" cy="307777"/>
          </a:xfrm>
          <a:prstGeom prst="rect">
            <a:avLst/>
          </a:prstGeom>
          <a:noFill/>
        </p:spPr>
        <p:txBody>
          <a:bodyPr wrap="square" rtlCol="0">
            <a:spAutoFit/>
          </a:bodyPr>
          <a:lstStyle/>
          <a:p>
            <a:r>
              <a:rPr lang="en-AU" sz="1100" b="1" i="1" baseline="30000" dirty="0"/>
              <a:t>1</a:t>
            </a:r>
            <a:r>
              <a:rPr lang="en-AU" sz="1100" b="1" i="1" dirty="0"/>
              <a:t>Delphi Consensus Group on Cochlear Implantation in Adults</a:t>
            </a:r>
            <a:r>
              <a:rPr lang="en-AU" sz="1400" b="1" i="1" dirty="0"/>
              <a:t>.</a:t>
            </a:r>
            <a:r>
              <a:rPr lang="en-AU" sz="1400" i="1" dirty="0"/>
              <a:t> </a:t>
            </a:r>
          </a:p>
        </p:txBody>
      </p:sp>
      <p:cxnSp>
        <p:nvCxnSpPr>
          <p:cNvPr id="9" name="Straight Connector 8">
            <a:extLst>
              <a:ext uri="{FF2B5EF4-FFF2-40B4-BE49-F238E27FC236}">
                <a16:creationId xmlns:a16="http://schemas.microsoft.com/office/drawing/2014/main" id="{A96EC56B-3C80-4D37-A1A4-887702D1A401}"/>
              </a:ext>
            </a:extLst>
          </p:cNvPr>
          <p:cNvCxnSpPr/>
          <p:nvPr/>
        </p:nvCxnSpPr>
        <p:spPr>
          <a:xfrm>
            <a:off x="527054" y="1174246"/>
            <a:ext cx="62186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8022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5BD-C6E6-416D-915C-72DFC942D4B7}"/>
              </a:ext>
            </a:extLst>
          </p:cNvPr>
          <p:cNvSpPr>
            <a:spLocks noGrp="1"/>
          </p:cNvSpPr>
          <p:nvPr>
            <p:ph type="title"/>
          </p:nvPr>
        </p:nvSpPr>
        <p:spPr>
          <a:xfrm>
            <a:off x="527054" y="3240682"/>
            <a:ext cx="11250964" cy="949844"/>
          </a:xfrm>
        </p:spPr>
        <p:txBody>
          <a:bodyPr/>
          <a:lstStyle/>
          <a:p>
            <a:r>
              <a:rPr lang="en-AU" sz="5400" kern="1200" cap="all" dirty="0">
                <a:solidFill>
                  <a:srgbClr val="000000"/>
                </a:solidFill>
                <a:latin typeface="Calibri" panose="020F0502020204030204"/>
                <a:cs typeface="Arial" panose="020B0604020202020204" pitchFamily="34" charset="0"/>
              </a:rPr>
              <a:t>Findings</a:t>
            </a:r>
            <a:br>
              <a:rPr lang="en-AU" sz="5400" kern="1200" cap="all" dirty="0">
                <a:solidFill>
                  <a:srgbClr val="000000"/>
                </a:solidFill>
                <a:latin typeface="Calibri" panose="020F0502020204030204"/>
                <a:cs typeface="Arial" panose="020B0604020202020204" pitchFamily="34" charset="0"/>
              </a:rPr>
            </a:br>
            <a:br>
              <a:rPr lang="en-AU" sz="5400" kern="1200" cap="all" dirty="0">
                <a:solidFill>
                  <a:srgbClr val="000000"/>
                </a:solidFill>
                <a:latin typeface="Calibri" panose="020F0502020204030204"/>
                <a:cs typeface="Arial" panose="020B0604020202020204" pitchFamily="34" charset="0"/>
              </a:rPr>
            </a:br>
            <a:r>
              <a:rPr lang="en-AU" altLang="en-US" sz="4400" b="0" dirty="0">
                <a:solidFill>
                  <a:srgbClr val="000000"/>
                </a:solidFill>
                <a:cs typeface="Arial" panose="020B0604020202020204" pitchFamily="34" charset="0"/>
              </a:rPr>
              <a:t>What did the systematic literature review </a:t>
            </a:r>
            <a:br>
              <a:rPr lang="en-AU" altLang="en-US" sz="4400" b="0" dirty="0">
                <a:solidFill>
                  <a:srgbClr val="000000"/>
                </a:solidFill>
                <a:cs typeface="Arial" panose="020B0604020202020204" pitchFamily="34" charset="0"/>
              </a:rPr>
            </a:br>
            <a:r>
              <a:rPr lang="en-AU" altLang="en-US" sz="4400" b="0" dirty="0">
                <a:solidFill>
                  <a:srgbClr val="000000"/>
                </a:solidFill>
                <a:cs typeface="Arial" panose="020B0604020202020204" pitchFamily="34" charset="0"/>
              </a:rPr>
              <a:t>tell us?</a:t>
            </a:r>
            <a:endParaRPr lang="en-AU" sz="5400" kern="1200" cap="all" dirty="0">
              <a:solidFill>
                <a:srgbClr val="000000"/>
              </a:solidFill>
              <a:latin typeface="Calibri" panose="020F0502020204030204"/>
              <a:cs typeface="Arial" panose="020B0604020202020204" pitchFamily="34" charset="0"/>
            </a:endParaRPr>
          </a:p>
        </p:txBody>
      </p:sp>
      <p:sp>
        <p:nvSpPr>
          <p:cNvPr id="4" name="Slide Number Placeholder 3">
            <a:extLst>
              <a:ext uri="{FF2B5EF4-FFF2-40B4-BE49-F238E27FC236}">
                <a16:creationId xmlns:a16="http://schemas.microsoft.com/office/drawing/2014/main" id="{7D1D2EA0-4AFA-4C89-ACDF-A22F897978EA}"/>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4</a:t>
            </a:fld>
            <a:endParaRPr lang="en-AU" dirty="0">
              <a:solidFill>
                <a:srgbClr val="000000">
                  <a:tint val="75000"/>
                </a:srgbClr>
              </a:solidFill>
            </a:endParaRPr>
          </a:p>
        </p:txBody>
      </p:sp>
      <p:cxnSp>
        <p:nvCxnSpPr>
          <p:cNvPr id="9" name="Straight Connector 8">
            <a:extLst>
              <a:ext uri="{FF2B5EF4-FFF2-40B4-BE49-F238E27FC236}">
                <a16:creationId xmlns:a16="http://schemas.microsoft.com/office/drawing/2014/main" id="{8E4B55CC-BC8C-4940-945E-FCF6D7EB2FC7}"/>
              </a:ext>
            </a:extLst>
          </p:cNvPr>
          <p:cNvCxnSpPr>
            <a:cxnSpLocks/>
          </p:cNvCxnSpPr>
          <p:nvPr/>
        </p:nvCxnSpPr>
        <p:spPr>
          <a:xfrm>
            <a:off x="527054" y="3429000"/>
            <a:ext cx="94494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automatically generated">
            <a:extLst>
              <a:ext uri="{FF2B5EF4-FFF2-40B4-BE49-F238E27FC236}">
                <a16:creationId xmlns:a16="http://schemas.microsoft.com/office/drawing/2014/main" id="{12915A49-EA90-464B-8166-51BDC246EDF7}"/>
              </a:ext>
            </a:extLst>
          </p:cNvPr>
          <p:cNvPicPr>
            <a:picLocks noChangeAspect="1"/>
          </p:cNvPicPr>
          <p:nvPr/>
        </p:nvPicPr>
        <p:blipFill>
          <a:blip r:embed="rId2">
            <a:alphaModFix/>
            <a:duotone>
              <a:schemeClr val="accent4">
                <a:shade val="45000"/>
                <a:satMod val="135000"/>
              </a:schemeClr>
              <a:prstClr val="white"/>
            </a:duotone>
            <a:extLst>
              <a:ext uri="{BEBA8EAE-BF5A-486C-A8C5-ECC9F3942E4B}">
                <a14:imgProps xmlns:a14="http://schemas.microsoft.com/office/drawing/2010/main">
                  <a14:imgLayer r:embed="rId3">
                    <a14:imgEffect>
                      <a14:backgroundRemoval t="4513" b="97436" l="3950" r="94481">
                        <a14:foregroundMark x1="34794" y1="24923" x2="56385" y2="31949"/>
                        <a14:foregroundMark x1="56385" y1="31949" x2="67803" y2="40923"/>
                        <a14:foregroundMark x1="35173" y1="37744" x2="63312" y2="36667"/>
                        <a14:foregroundMark x1="63312" y1="36667" x2="63312" y2="36667"/>
                        <a14:foregroundMark x1="36255" y1="43795" x2="43777" y2="41282"/>
                        <a14:foregroundMark x1="20130" y1="56564" x2="46050" y2="52359"/>
                        <a14:foregroundMark x1="46050" y1="52359" x2="78355" y2="57641"/>
                        <a14:foregroundMark x1="57305" y1="69026" x2="35931" y2="69026"/>
                        <a14:foregroundMark x1="20509" y1="17795" x2="20509" y2="17795"/>
                        <a14:foregroundMark x1="8496" y1="76872" x2="8496" y2="76872"/>
                        <a14:foregroundMark x1="13745" y1="21333" x2="13745" y2="21333"/>
                        <a14:foregroundMark x1="49405" y1="4615" x2="49405" y2="4615"/>
                        <a14:foregroundMark x1="67424" y1="12821" x2="81331" y2="24923"/>
                        <a14:foregroundMark x1="81331" y1="24923" x2="81331" y2="24923"/>
                        <a14:foregroundMark x1="92587" y1="41282" x2="92587" y2="41282"/>
                        <a14:foregroundMark x1="4383" y1="55538" x2="4383" y2="55538"/>
                        <a14:foregroundMark x1="40422" y1="94308" x2="40422" y2="94308"/>
                        <a14:foregroundMark x1="48647" y1="97487" x2="48647" y2="97487"/>
                        <a14:foregroundMark x1="45292" y1="57282" x2="45292" y2="57282"/>
                        <a14:foregroundMark x1="48647" y1="46974" x2="48647" y2="46974"/>
                        <a14:foregroundMark x1="62175" y1="10308" x2="62175" y2="10308"/>
                        <a14:foregroundMark x1="34037" y1="11026" x2="34037" y2="11026"/>
                        <a14:foregroundMark x1="4383" y1="39846" x2="4383" y2="39846"/>
                        <a14:foregroundMark x1="9632" y1="23128" x2="31006" y2="13179"/>
                        <a14:foregroundMark x1="31006" y1="13179" x2="31006" y2="13179"/>
                        <a14:foregroundMark x1="31006" y1="12103" x2="18236" y2="17795"/>
                        <a14:foregroundMark x1="44913" y1="58000" x2="44913" y2="58000"/>
                        <a14:foregroundMark x1="4004" y1="68308" x2="4004" y2="68308"/>
                        <a14:foregroundMark x1="65584" y1="88974" x2="65584" y2="88974"/>
                        <a14:foregroundMark x1="91829" y1="40923" x2="94481" y2="59026"/>
                        <a14:foregroundMark x1="94481" y1="59026" x2="88312" y2="77231"/>
                        <a14:foregroundMark x1="88312" y1="77231" x2="53842" y2="96359"/>
                        <a14:foregroundMark x1="53842" y1="96359" x2="17045" y2="81231"/>
                        <a14:foregroundMark x1="17045" y1="81231" x2="4004" y2="66974"/>
                        <a14:foregroundMark x1="4004" y1="66974" x2="6548" y2="28872"/>
                        <a14:foregroundMark x1="6548" y1="28872" x2="9632" y2="24205"/>
                        <a14:foregroundMark x1="17857" y1="57641" x2="34416" y2="58359"/>
                        <a14:foregroundMark x1="41937" y1="64769" x2="60335" y2="65487"/>
                      </a14:backgroundRemoval>
                    </a14:imgEffect>
                    <a14:imgEffect>
                      <a14:colorTemperature colorTemp="72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75546" y="212061"/>
            <a:ext cx="1604198" cy="1692742"/>
          </a:xfrm>
          <a:prstGeom prst="rect">
            <a:avLst/>
          </a:prstGeom>
        </p:spPr>
      </p:pic>
    </p:spTree>
    <p:extLst>
      <p:ext uri="{BB962C8B-B14F-4D97-AF65-F5344CB8AC3E}">
        <p14:creationId xmlns:p14="http://schemas.microsoft.com/office/powerpoint/2010/main" val="36489018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45BC-A973-4153-BFDD-E21D108C3293}"/>
              </a:ext>
            </a:extLst>
          </p:cNvPr>
          <p:cNvSpPr>
            <a:spLocks noGrp="1"/>
          </p:cNvSpPr>
          <p:nvPr>
            <p:ph type="title"/>
          </p:nvPr>
        </p:nvSpPr>
        <p:spPr/>
        <p:txBody>
          <a:bodyPr/>
          <a:lstStyle/>
          <a:p>
            <a:r>
              <a:rPr lang="en-AU" sz="4000" dirty="0">
                <a:solidFill>
                  <a:srgbClr val="000000"/>
                </a:solidFill>
                <a:latin typeface="Calibri" panose="020F0502020204030204"/>
              </a:rPr>
              <a:t>What is Quality-Adjusted-Life-Years (QALY)?</a:t>
            </a:r>
          </a:p>
        </p:txBody>
      </p:sp>
      <p:sp>
        <p:nvSpPr>
          <p:cNvPr id="3" name="Content Placeholder 2">
            <a:extLst>
              <a:ext uri="{FF2B5EF4-FFF2-40B4-BE49-F238E27FC236}">
                <a16:creationId xmlns:a16="http://schemas.microsoft.com/office/drawing/2014/main" id="{5E801590-A44E-4FBB-9784-4EA6F4FDB867}"/>
              </a:ext>
            </a:extLst>
          </p:cNvPr>
          <p:cNvSpPr>
            <a:spLocks noGrp="1"/>
          </p:cNvSpPr>
          <p:nvPr>
            <p:ph idx="1"/>
          </p:nvPr>
        </p:nvSpPr>
        <p:spPr>
          <a:xfrm>
            <a:off x="527049" y="1409274"/>
            <a:ext cx="5845175" cy="5108156"/>
          </a:xfrm>
        </p:spPr>
        <p:txBody>
          <a:bodyPr/>
          <a:lstStyle/>
          <a:p>
            <a:pPr>
              <a:spcBef>
                <a:spcPts val="0"/>
              </a:spcBef>
            </a:pPr>
            <a:r>
              <a:rPr lang="en-AU" sz="2100" dirty="0"/>
              <a:t>Approach for estimating </a:t>
            </a:r>
            <a:r>
              <a:rPr lang="en-AU" sz="2100" b="1" dirty="0"/>
              <a:t>quality of life benefits </a:t>
            </a:r>
            <a:r>
              <a:rPr lang="en-AU" sz="2100" dirty="0"/>
              <a:t>in economic evaluations</a:t>
            </a:r>
          </a:p>
          <a:p>
            <a:pPr>
              <a:spcBef>
                <a:spcPts val="0"/>
              </a:spcBef>
            </a:pPr>
            <a:r>
              <a:rPr lang="en-AU" sz="2100" dirty="0"/>
              <a:t>Health is measured in utilities</a:t>
            </a:r>
          </a:p>
          <a:p>
            <a:pPr lvl="1">
              <a:spcBef>
                <a:spcPts val="0"/>
              </a:spcBef>
              <a:buFont typeface="Courier New" panose="02070309020205020404" pitchFamily="49" charset="0"/>
              <a:buChar char="o"/>
            </a:pPr>
            <a:r>
              <a:rPr lang="en-AU" sz="2100" dirty="0"/>
              <a:t>0 = Death</a:t>
            </a:r>
          </a:p>
          <a:p>
            <a:pPr lvl="1">
              <a:spcBef>
                <a:spcPts val="0"/>
              </a:spcBef>
              <a:buFont typeface="Courier New" panose="02070309020205020404" pitchFamily="49" charset="0"/>
              <a:buChar char="o"/>
            </a:pPr>
            <a:r>
              <a:rPr lang="en-AU" sz="2100" dirty="0"/>
              <a:t>1 = Perfect health</a:t>
            </a:r>
          </a:p>
          <a:p>
            <a:pPr>
              <a:spcBef>
                <a:spcPts val="0"/>
              </a:spcBef>
            </a:pPr>
            <a:r>
              <a:rPr lang="en-AU" sz="2100" dirty="0"/>
              <a:t>The amount of time an individual spends in a given health state is then multiplied by the health state preference value to calculate the Quality Adjusted Life Years (QALY)s gained</a:t>
            </a:r>
          </a:p>
          <a:p>
            <a:pPr>
              <a:spcBef>
                <a:spcPts val="0"/>
              </a:spcBef>
            </a:pPr>
            <a:r>
              <a:rPr lang="en-AU" sz="2400" b="1" dirty="0"/>
              <a:t>1 QALY = 1 year of life in perfect health</a:t>
            </a:r>
          </a:p>
          <a:p>
            <a:pPr>
              <a:spcBef>
                <a:spcPts val="0"/>
              </a:spcBef>
            </a:pPr>
            <a:endParaRPr lang="en-AU" sz="2100" dirty="0"/>
          </a:p>
          <a:p>
            <a:pPr>
              <a:spcBef>
                <a:spcPts val="0"/>
              </a:spcBef>
            </a:pPr>
            <a:r>
              <a:rPr lang="en-AU" sz="2100" i="1" dirty="0"/>
              <a:t>Example; Quality of life: Significant improvements were reported post CI, in ability to communicate, self esteem, activities and social functioning</a:t>
            </a:r>
          </a:p>
          <a:p>
            <a:pPr marL="355591" lvl="1" indent="0">
              <a:buNone/>
            </a:pPr>
            <a:endParaRPr lang="en-AU" sz="1800" dirty="0"/>
          </a:p>
          <a:p>
            <a:endParaRPr lang="en-AU" sz="1800" dirty="0"/>
          </a:p>
        </p:txBody>
      </p:sp>
      <p:sp>
        <p:nvSpPr>
          <p:cNvPr id="4" name="Slide Number Placeholder 3">
            <a:extLst>
              <a:ext uri="{FF2B5EF4-FFF2-40B4-BE49-F238E27FC236}">
                <a16:creationId xmlns:a16="http://schemas.microsoft.com/office/drawing/2014/main" id="{0EB2D192-861E-4505-B81B-AD0BDDA167F4}"/>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5</a:t>
            </a:fld>
            <a:endParaRPr lang="en-AU" dirty="0">
              <a:solidFill>
                <a:srgbClr val="000000">
                  <a:tint val="75000"/>
                </a:srgbClr>
              </a:solidFill>
            </a:endParaRPr>
          </a:p>
        </p:txBody>
      </p:sp>
      <p:sp>
        <p:nvSpPr>
          <p:cNvPr id="6" name="Rectangle 5">
            <a:extLst>
              <a:ext uri="{FF2B5EF4-FFF2-40B4-BE49-F238E27FC236}">
                <a16:creationId xmlns:a16="http://schemas.microsoft.com/office/drawing/2014/main" id="{08E470C0-7B15-4F6B-8DC2-EDEE5A6492B6}"/>
              </a:ext>
            </a:extLst>
          </p:cNvPr>
          <p:cNvSpPr/>
          <p:nvPr/>
        </p:nvSpPr>
        <p:spPr>
          <a:xfrm>
            <a:off x="520970" y="6533952"/>
            <a:ext cx="11233314" cy="230832"/>
          </a:xfrm>
          <a:prstGeom prst="rect">
            <a:avLst/>
          </a:prstGeom>
        </p:spPr>
        <p:txBody>
          <a:bodyPr wrap="square">
            <a:spAutoFit/>
          </a:bodyPr>
          <a:lstStyle/>
          <a:p>
            <a:r>
              <a:rPr lang="en-GB" sz="900" i="1" dirty="0"/>
              <a:t>Klop WM, Boermans PP, Ferrier MB, Van Den Hout WB, Stiggelbout AM, Frijns JHM. Clinical relevance of quality of life outcome in cochlear implantation in postlingually deafened adults. Otol Neurotol 2008</a:t>
            </a:r>
            <a:endParaRPr lang="en-AU" sz="900" i="1" dirty="0"/>
          </a:p>
        </p:txBody>
      </p:sp>
      <p:pic>
        <p:nvPicPr>
          <p:cNvPr id="10" name="Picture 2" descr="https://upload.wikimedia.org/wikipedia/commons/thumb/5/59/QALY_graph-en.svg/750px-QALY_graph-en.svg.png">
            <a:extLst>
              <a:ext uri="{FF2B5EF4-FFF2-40B4-BE49-F238E27FC236}">
                <a16:creationId xmlns:a16="http://schemas.microsoft.com/office/drawing/2014/main" id="{435AE8D7-0AF3-438F-8B09-442745FDF87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90399" y="3692705"/>
            <a:ext cx="3911914" cy="2769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8DE1F60-7E81-489A-A59A-EC8094843F77}"/>
              </a:ext>
            </a:extLst>
          </p:cNvPr>
          <p:cNvPicPr>
            <a:picLocks noChangeAspect="1"/>
          </p:cNvPicPr>
          <p:nvPr/>
        </p:nvPicPr>
        <p:blipFill>
          <a:blip r:embed="rId4"/>
          <a:stretch>
            <a:fillRect/>
          </a:stretch>
        </p:blipFill>
        <p:spPr>
          <a:xfrm>
            <a:off x="6372225" y="1346481"/>
            <a:ext cx="4730088" cy="2291135"/>
          </a:xfrm>
          <a:prstGeom prst="rect">
            <a:avLst/>
          </a:prstGeom>
        </p:spPr>
      </p:pic>
    </p:spTree>
    <p:extLst>
      <p:ext uri="{BB962C8B-B14F-4D97-AF65-F5344CB8AC3E}">
        <p14:creationId xmlns:p14="http://schemas.microsoft.com/office/powerpoint/2010/main" val="7431701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8C067-BBC8-48A3-8D87-93837F340FF6}"/>
              </a:ext>
            </a:extLst>
          </p:cNvPr>
          <p:cNvSpPr>
            <a:spLocks noGrp="1"/>
          </p:cNvSpPr>
          <p:nvPr>
            <p:ph idx="1"/>
          </p:nvPr>
        </p:nvSpPr>
        <p:spPr>
          <a:xfrm>
            <a:off x="479343" y="171696"/>
            <a:ext cx="11177655" cy="5108156"/>
          </a:xfrm>
        </p:spPr>
        <p:txBody>
          <a:bodyPr/>
          <a:lstStyle/>
          <a:p>
            <a:pPr marL="0" indent="0">
              <a:buNone/>
            </a:pPr>
            <a:r>
              <a:rPr lang="en-US" b="1" dirty="0">
                <a:solidFill>
                  <a:schemeClr val="bg1">
                    <a:lumMod val="50000"/>
                  </a:schemeClr>
                </a:solidFill>
              </a:rPr>
              <a:t>Statement 20: </a:t>
            </a:r>
            <a:r>
              <a:rPr lang="en-US" b="1" dirty="0"/>
              <a:t>Unilateral cochlear implantation in adults is cost-effective when compared with no implant or no intervention at all and is associated with increased employment and income.</a:t>
            </a:r>
            <a:endParaRPr lang="en-AU" dirty="0"/>
          </a:p>
        </p:txBody>
      </p:sp>
      <p:sp>
        <p:nvSpPr>
          <p:cNvPr id="4" name="Slide Number Placeholder 3">
            <a:extLst>
              <a:ext uri="{FF2B5EF4-FFF2-40B4-BE49-F238E27FC236}">
                <a16:creationId xmlns:a16="http://schemas.microsoft.com/office/drawing/2014/main" id="{C5E8F529-9819-477B-9E46-5B155F5B439D}"/>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6</a:t>
            </a:fld>
            <a:endParaRPr lang="en-AU" dirty="0">
              <a:solidFill>
                <a:srgbClr val="000000">
                  <a:tint val="75000"/>
                </a:srgbClr>
              </a:solidFill>
            </a:endParaRPr>
          </a:p>
        </p:txBody>
      </p:sp>
      <p:cxnSp>
        <p:nvCxnSpPr>
          <p:cNvPr id="10" name="Straight Connector 9">
            <a:extLst>
              <a:ext uri="{FF2B5EF4-FFF2-40B4-BE49-F238E27FC236}">
                <a16:creationId xmlns:a16="http://schemas.microsoft.com/office/drawing/2014/main" id="{566A215C-84B6-40FC-999F-187DCCE80E6C}"/>
              </a:ext>
            </a:extLst>
          </p:cNvPr>
          <p:cNvCxnSpPr>
            <a:cxnSpLocks/>
          </p:cNvCxnSpPr>
          <p:nvPr/>
        </p:nvCxnSpPr>
        <p:spPr>
          <a:xfrm>
            <a:off x="535005" y="1761634"/>
            <a:ext cx="109265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FB12C1C-AEE2-4802-A236-8329A7D6ACBD}"/>
              </a:ext>
            </a:extLst>
          </p:cNvPr>
          <p:cNvSpPr/>
          <p:nvPr/>
        </p:nvSpPr>
        <p:spPr>
          <a:xfrm>
            <a:off x="535001" y="1919713"/>
            <a:ext cx="11384281" cy="4393510"/>
          </a:xfrm>
          <a:prstGeom prst="rect">
            <a:avLst/>
          </a:prstGeom>
        </p:spPr>
        <p:txBody>
          <a:bodyPr wrap="square">
            <a:spAutoFit/>
          </a:bodyPr>
          <a:lstStyle/>
          <a:p>
            <a:pPr>
              <a:spcBef>
                <a:spcPts val="300"/>
              </a:spcBef>
              <a:spcAft>
                <a:spcPts val="600"/>
              </a:spcAft>
            </a:pPr>
            <a:r>
              <a:rPr lang="en-AU" sz="2800" dirty="0"/>
              <a:t>2 studies reported the incremental cost-effectiveness ratios for unilateral implants versus no implant or no intervention.</a:t>
            </a:r>
            <a:r>
              <a:rPr lang="en-AU" sz="2800" baseline="30000" dirty="0"/>
              <a:t>*,** </a:t>
            </a:r>
          </a:p>
          <a:p>
            <a:pPr>
              <a:spcBef>
                <a:spcPts val="300"/>
              </a:spcBef>
              <a:spcAft>
                <a:spcPts val="600"/>
              </a:spcAft>
            </a:pPr>
            <a:r>
              <a:rPr lang="en-AU" sz="2800" dirty="0"/>
              <a:t>Increments ranged from:</a:t>
            </a:r>
          </a:p>
          <a:p>
            <a:pPr marL="1257300" lvl="2" indent="-342900">
              <a:spcBef>
                <a:spcPts val="300"/>
              </a:spcBef>
              <a:spcAft>
                <a:spcPts val="600"/>
              </a:spcAft>
              <a:buFont typeface="Arial" panose="020B0604020202020204" pitchFamily="34" charset="0"/>
              <a:buChar char="•"/>
            </a:pPr>
            <a:r>
              <a:rPr lang="en-AU" sz="2800" dirty="0"/>
              <a:t>£11,440 to £17,625 (</a:t>
            </a:r>
            <a:r>
              <a:rPr lang="en-AU" sz="2800" i="1" dirty="0"/>
              <a:t>i.e. US$27,250 - 41,983 at 2017 prices</a:t>
            </a:r>
            <a:r>
              <a:rPr lang="en-AU" sz="2800" dirty="0"/>
              <a:t>) per QALY in the UK healthcare system</a:t>
            </a:r>
            <a:r>
              <a:rPr lang="en-AU" sz="2800" baseline="30000" dirty="0"/>
              <a:t>†</a:t>
            </a:r>
          </a:p>
          <a:p>
            <a:pPr marL="1257300" lvl="2" indent="-342900">
              <a:spcBef>
                <a:spcPts val="300"/>
              </a:spcBef>
              <a:buFont typeface="Arial" panose="020B0604020202020204" pitchFamily="34" charset="0"/>
              <a:buChar char="•"/>
            </a:pPr>
            <a:r>
              <a:rPr lang="en-AU" sz="2800" dirty="0"/>
              <a:t>€17,100 to €22,500 (</a:t>
            </a:r>
            <a:r>
              <a:rPr lang="en-AU" sz="2800" i="1" dirty="0"/>
              <a:t>i.e. US$25,190 - 33,144 at 2017 prices</a:t>
            </a:r>
            <a:r>
              <a:rPr lang="en-AU" sz="2800" dirty="0"/>
              <a:t>) per QALY in a Dutch study</a:t>
            </a:r>
            <a:r>
              <a:rPr lang="en-AU" sz="2400" dirty="0"/>
              <a:t>*</a:t>
            </a:r>
            <a:endParaRPr lang="en-AU" sz="700" dirty="0"/>
          </a:p>
          <a:p>
            <a:pPr>
              <a:spcBef>
                <a:spcPts val="600"/>
              </a:spcBef>
            </a:pPr>
            <a:r>
              <a:rPr lang="en-AU" sz="2800" dirty="0"/>
              <a:t>1 study demonstrated both an increase in employment rate and median income following unilateral CI in adults.</a:t>
            </a:r>
            <a:r>
              <a:rPr lang="en-AU" sz="2800" i="1" baseline="30000" dirty="0"/>
              <a:t> </a:t>
            </a:r>
          </a:p>
        </p:txBody>
      </p:sp>
      <p:sp>
        <p:nvSpPr>
          <p:cNvPr id="15" name="Rectangle 14">
            <a:extLst>
              <a:ext uri="{FF2B5EF4-FFF2-40B4-BE49-F238E27FC236}">
                <a16:creationId xmlns:a16="http://schemas.microsoft.com/office/drawing/2014/main" id="{A89173C5-68BB-4DCF-AFB6-F1896137C852}"/>
              </a:ext>
            </a:extLst>
          </p:cNvPr>
          <p:cNvSpPr/>
          <p:nvPr/>
        </p:nvSpPr>
        <p:spPr>
          <a:xfrm>
            <a:off x="479343" y="5890697"/>
            <a:ext cx="11320393" cy="307777"/>
          </a:xfrm>
          <a:prstGeom prst="rect">
            <a:avLst/>
          </a:prstGeom>
        </p:spPr>
        <p:txBody>
          <a:bodyPr wrap="square">
            <a:spAutoFit/>
          </a:bodyPr>
          <a:lstStyle/>
          <a:p>
            <a:endParaRPr lang="en-GB" sz="700" i="1" dirty="0">
              <a:latin typeface="Calibri" panose="020F0502020204030204" pitchFamily="34" charset="0"/>
              <a:cs typeface="Times New Roman" panose="02020603050405020304" pitchFamily="18" charset="0"/>
            </a:endParaRPr>
          </a:p>
          <a:p>
            <a:endParaRPr lang="en-GB" sz="7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CD4F9FE-15B7-4026-A74E-2BA34C8076D6}"/>
              </a:ext>
            </a:extLst>
          </p:cNvPr>
          <p:cNvSpPr/>
          <p:nvPr/>
        </p:nvSpPr>
        <p:spPr>
          <a:xfrm>
            <a:off x="495052" y="6282446"/>
            <a:ext cx="11424231" cy="461665"/>
          </a:xfrm>
          <a:prstGeom prst="rect">
            <a:avLst/>
          </a:prstGeom>
        </p:spPr>
        <p:txBody>
          <a:bodyPr wrap="square">
            <a:spAutoFit/>
          </a:bodyPr>
          <a:lstStyle/>
          <a:p>
            <a:r>
              <a:rPr lang="en-GB" sz="800" i="1" baseline="30000" dirty="0"/>
              <a:t>*</a:t>
            </a:r>
            <a:r>
              <a:rPr lang="en-GB" sz="800" i="1" dirty="0"/>
              <a:t>QALY: Quality of life years </a:t>
            </a:r>
            <a:r>
              <a:rPr lang="en-GB" sz="800" i="1" baseline="30000" dirty="0"/>
              <a:t>*</a:t>
            </a:r>
            <a:r>
              <a:rPr lang="en-GB" sz="800" i="1" dirty="0"/>
              <a:t>Klop WM, Boermans PP, Ferrier MB, Van Den Hout WB, Stiggelbout AM, Frijns JHM. Clinical relevance of quality of life outcome in cochlear implantation in postlingually deafened adults. Otol Neurotol 2008 </a:t>
            </a:r>
          </a:p>
          <a:p>
            <a:r>
              <a:rPr lang="en-AU" sz="800" i="1" baseline="30000" dirty="0"/>
              <a:t>**</a:t>
            </a:r>
            <a:r>
              <a:rPr lang="en-AU" sz="800" i="1" dirty="0"/>
              <a:t>Bond M, Mealing S, Anderson R, Elston J, Weiner G, Taylor RS, et al. The effectiveness and cost-effectiveness of cochlear implants for severe to profound deafness in children and adults: a systematic review and economic model. Health Technol Assess 2009. </a:t>
            </a:r>
            <a:endParaRPr lang="en-AU" sz="800" i="1" baseline="30000" dirty="0"/>
          </a:p>
          <a:p>
            <a:r>
              <a:rPr lang="en-AU" sz="800" baseline="30000" dirty="0"/>
              <a:t>† </a:t>
            </a:r>
            <a:r>
              <a:rPr lang="en-AU" sz="800" i="1" dirty="0"/>
              <a:t>Monteiro E, Shipp D, Chen J, Nedzelski J, Lin V. Cochlear implantation: a personal and societal economic perspective examining the effects of cochlear implantation on personal income. J Otolaryngol Head Neck Surg 2012.</a:t>
            </a:r>
          </a:p>
        </p:txBody>
      </p:sp>
    </p:spTree>
    <p:extLst>
      <p:ext uri="{BB962C8B-B14F-4D97-AF65-F5344CB8AC3E}">
        <p14:creationId xmlns:p14="http://schemas.microsoft.com/office/powerpoint/2010/main" val="18002143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D5E4-C4AF-4E13-B319-BB8AA99C0149}"/>
              </a:ext>
            </a:extLst>
          </p:cNvPr>
          <p:cNvSpPr>
            <a:spLocks noGrp="1"/>
          </p:cNvSpPr>
          <p:nvPr>
            <p:ph type="title"/>
          </p:nvPr>
        </p:nvSpPr>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Klop et al 2008</a:t>
            </a:r>
            <a:endParaRPr lang="en-AU" dirty="0"/>
          </a:p>
        </p:txBody>
      </p:sp>
      <p:sp>
        <p:nvSpPr>
          <p:cNvPr id="3" name="Content Placeholder 2">
            <a:extLst>
              <a:ext uri="{FF2B5EF4-FFF2-40B4-BE49-F238E27FC236}">
                <a16:creationId xmlns:a16="http://schemas.microsoft.com/office/drawing/2014/main" id="{1676D440-7978-4415-8A9C-90EE1BBB79CA}"/>
              </a:ext>
            </a:extLst>
          </p:cNvPr>
          <p:cNvSpPr>
            <a:spLocks noGrp="1"/>
          </p:cNvSpPr>
          <p:nvPr>
            <p:ph idx="1"/>
          </p:nvPr>
        </p:nvSpPr>
        <p:spPr>
          <a:xfrm>
            <a:off x="527054" y="1279968"/>
            <a:ext cx="11519945" cy="5108156"/>
          </a:xfrm>
        </p:spPr>
        <p:txBody>
          <a:bodyPr/>
          <a:lstStyle/>
          <a:p>
            <a:pPr marL="0" indent="0">
              <a:spcBef>
                <a:spcPts val="600"/>
              </a:spcBef>
              <a:buNone/>
            </a:pPr>
            <a:r>
              <a:rPr lang="en-AU" sz="2400" b="1" dirty="0">
                <a:solidFill>
                  <a:schemeClr val="tx1"/>
                </a:solidFill>
              </a:rPr>
              <a:t>Objective: </a:t>
            </a:r>
          </a:p>
          <a:p>
            <a:pPr>
              <a:spcBef>
                <a:spcPts val="0"/>
              </a:spcBef>
            </a:pPr>
            <a:r>
              <a:rPr lang="en-AU" sz="2400" dirty="0"/>
              <a:t>1</a:t>
            </a:r>
            <a:r>
              <a:rPr lang="en-AU" sz="2400" baseline="30000" dirty="0"/>
              <a:t>0 </a:t>
            </a:r>
            <a:r>
              <a:rPr lang="en-AU" sz="2400" dirty="0">
                <a:solidFill>
                  <a:schemeClr val="tx1"/>
                </a:solidFill>
              </a:rPr>
              <a:t>-Evaluate Quality of life (QoL) benefits after CI (HUI2 and NCIQ)</a:t>
            </a:r>
          </a:p>
          <a:p>
            <a:pPr>
              <a:spcBef>
                <a:spcPts val="0"/>
              </a:spcBef>
            </a:pPr>
            <a:r>
              <a:rPr lang="en-AU" sz="2400" dirty="0"/>
              <a:t>2</a:t>
            </a:r>
            <a:r>
              <a:rPr lang="en-AU" sz="2400" baseline="30000" dirty="0"/>
              <a:t>0 </a:t>
            </a:r>
            <a:r>
              <a:rPr lang="en-AU" sz="2400" dirty="0"/>
              <a:t>-Describe the clinical relevance of cochlear implantation in Health related Quality of life (HRQoL) items using effect size (ES) and minimal clinically important difference (MID) </a:t>
            </a:r>
          </a:p>
          <a:p>
            <a:pPr marL="0" indent="0">
              <a:spcBef>
                <a:spcPts val="600"/>
              </a:spcBef>
              <a:buNone/>
            </a:pPr>
            <a:r>
              <a:rPr lang="en-AU" sz="2400" b="1" dirty="0">
                <a:solidFill>
                  <a:schemeClr val="tx1"/>
                </a:solidFill>
              </a:rPr>
              <a:t>Method: </a:t>
            </a:r>
            <a:r>
              <a:rPr lang="en-AU" sz="2400" dirty="0">
                <a:solidFill>
                  <a:schemeClr val="tx1"/>
                </a:solidFill>
              </a:rPr>
              <a:t>Prospective intervention study in 3</a:t>
            </a:r>
            <a:r>
              <a:rPr lang="en-AU" sz="2400" baseline="30000" dirty="0">
                <a:solidFill>
                  <a:schemeClr val="tx1"/>
                </a:solidFill>
              </a:rPr>
              <a:t>0</a:t>
            </a:r>
            <a:r>
              <a:rPr lang="en-AU" sz="2400" dirty="0">
                <a:solidFill>
                  <a:schemeClr val="tx1"/>
                </a:solidFill>
              </a:rPr>
              <a:t> referral hospital. N=44 CI-adults with 	</a:t>
            </a:r>
            <a:r>
              <a:rPr lang="en-AU" sz="2400" u="sng" dirty="0">
                <a:solidFill>
                  <a:schemeClr val="tx1"/>
                </a:solidFill>
              </a:rPr>
              <a:t>&gt;</a:t>
            </a:r>
            <a:r>
              <a:rPr lang="en-AU" sz="2400" dirty="0">
                <a:solidFill>
                  <a:schemeClr val="tx1"/>
                </a:solidFill>
              </a:rPr>
              <a:t>  12 months CI-experience. Scores for speech recognition and quality of life measured and compared at preimplant (HAs) and post-implant (CI). Correlations with patient factors  were examined.</a:t>
            </a:r>
          </a:p>
          <a:p>
            <a:pPr marL="0" indent="0">
              <a:spcBef>
                <a:spcPts val="600"/>
              </a:spcBef>
              <a:buNone/>
            </a:pPr>
            <a:r>
              <a:rPr lang="en-AU" sz="2400" b="1" dirty="0"/>
              <a:t>Measures used: </a:t>
            </a:r>
            <a:r>
              <a:rPr lang="en-AU" sz="2400" dirty="0"/>
              <a:t>at preimplant and postimplant intervals 2</a:t>
            </a:r>
            <a:r>
              <a:rPr lang="en-AU" sz="2400" i="1" baseline="30000" dirty="0"/>
              <a:t>1</a:t>
            </a:r>
            <a:r>
              <a:rPr lang="en-AU" sz="2400" dirty="0"/>
              <a:t>, 4</a:t>
            </a:r>
            <a:r>
              <a:rPr lang="en-AU" sz="2400" i="1" baseline="30000" dirty="0"/>
              <a:t>2</a:t>
            </a:r>
            <a:r>
              <a:rPr lang="en-AU" sz="2400" dirty="0"/>
              <a:t>, 12  and 24</a:t>
            </a:r>
            <a:r>
              <a:rPr lang="en-AU" sz="2400" i="1" baseline="30000" dirty="0"/>
              <a:t>1</a:t>
            </a:r>
            <a:r>
              <a:rPr lang="en-AU" sz="2400" dirty="0"/>
              <a:t> months</a:t>
            </a:r>
          </a:p>
          <a:p>
            <a:pPr marL="354013" lvl="3" indent="-354013">
              <a:spcBef>
                <a:spcPts val="0"/>
              </a:spcBef>
              <a:buFont typeface="Arial" panose="020B0604020202020204" pitchFamily="34" charset="0"/>
              <a:buChar char="•"/>
            </a:pPr>
            <a:r>
              <a:rPr lang="en-AU" dirty="0">
                <a:solidFill>
                  <a:schemeClr val="tx1"/>
                </a:solidFill>
              </a:rPr>
              <a:t>Dutch CVC word lists </a:t>
            </a:r>
          </a:p>
          <a:p>
            <a:pPr marL="354013" lvl="3" indent="-354013">
              <a:spcBef>
                <a:spcPts val="0"/>
              </a:spcBef>
              <a:buFont typeface="Arial" panose="020B0604020202020204" pitchFamily="34" charset="0"/>
              <a:buChar char="•"/>
            </a:pPr>
            <a:r>
              <a:rPr lang="en-AU" dirty="0">
                <a:solidFill>
                  <a:schemeClr val="tx1"/>
                </a:solidFill>
              </a:rPr>
              <a:t>Health Utility Index Mark II (HUI2) </a:t>
            </a:r>
          </a:p>
          <a:p>
            <a:pPr marL="354013" lvl="3" indent="-354013">
              <a:spcBef>
                <a:spcPts val="0"/>
              </a:spcBef>
              <a:buFont typeface="Arial" panose="020B0604020202020204" pitchFamily="34" charset="0"/>
              <a:buChar char="•"/>
            </a:pPr>
            <a:r>
              <a:rPr lang="en-AU" dirty="0">
                <a:solidFill>
                  <a:schemeClr val="tx1"/>
                </a:solidFill>
              </a:rPr>
              <a:t>Time trade-off scores (TTO)</a:t>
            </a:r>
          </a:p>
          <a:p>
            <a:pPr marL="354013" lvl="3" indent="-354013">
              <a:spcBef>
                <a:spcPts val="0"/>
              </a:spcBef>
              <a:buFont typeface="Arial" panose="020B0604020202020204" pitchFamily="34" charset="0"/>
              <a:buChar char="•"/>
            </a:pPr>
            <a:r>
              <a:rPr lang="en-AU" dirty="0">
                <a:solidFill>
                  <a:schemeClr val="tx1"/>
                </a:solidFill>
              </a:rPr>
              <a:t>Nijmegen Cochlear Implant Questionnaire (NCIQ)</a:t>
            </a:r>
          </a:p>
        </p:txBody>
      </p:sp>
      <p:sp>
        <p:nvSpPr>
          <p:cNvPr id="4" name="Slide Number Placeholder 3">
            <a:extLst>
              <a:ext uri="{FF2B5EF4-FFF2-40B4-BE49-F238E27FC236}">
                <a16:creationId xmlns:a16="http://schemas.microsoft.com/office/drawing/2014/main" id="{110F6BDF-C1D5-442D-978B-FA2340F24D96}"/>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7</a:t>
            </a:fld>
            <a:endParaRPr lang="en-AU" dirty="0">
              <a:solidFill>
                <a:srgbClr val="000000">
                  <a:tint val="75000"/>
                </a:srgbClr>
              </a:solidFill>
            </a:endParaRPr>
          </a:p>
        </p:txBody>
      </p:sp>
      <p:sp>
        <p:nvSpPr>
          <p:cNvPr id="5" name="Rectangle 4">
            <a:extLst>
              <a:ext uri="{FF2B5EF4-FFF2-40B4-BE49-F238E27FC236}">
                <a16:creationId xmlns:a16="http://schemas.microsoft.com/office/drawing/2014/main" id="{F68BF11A-E2AF-4E40-BEDE-A11E84B32F87}"/>
              </a:ext>
            </a:extLst>
          </p:cNvPr>
          <p:cNvSpPr/>
          <p:nvPr/>
        </p:nvSpPr>
        <p:spPr>
          <a:xfrm>
            <a:off x="527054" y="6558287"/>
            <a:ext cx="10695900" cy="230832"/>
          </a:xfrm>
          <a:prstGeom prst="rect">
            <a:avLst/>
          </a:prstGeom>
        </p:spPr>
        <p:txBody>
          <a:bodyPr wrap="square">
            <a:spAutoFit/>
          </a:bodyPr>
          <a:lstStyle/>
          <a:p>
            <a:r>
              <a:rPr lang="en-GB" sz="900" i="1" dirty="0">
                <a:solidFill>
                  <a:srgbClr val="000000"/>
                </a:solidFill>
              </a:rPr>
              <a:t>Klop WM, Boermans PP, Ferrier MB, Van Den Hout WB, Stiggelbout AM, Frijns JHM. Clinical relevance of quality of life outcome in cochlear implantation in postlingually deafened adults. Otol Neurotol 2008 </a:t>
            </a:r>
            <a:endParaRPr lang="en-AU" dirty="0"/>
          </a:p>
        </p:txBody>
      </p:sp>
    </p:spTree>
    <p:extLst>
      <p:ext uri="{BB962C8B-B14F-4D97-AF65-F5344CB8AC3E}">
        <p14:creationId xmlns:p14="http://schemas.microsoft.com/office/powerpoint/2010/main" val="36528051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BC2673-21E7-4EDB-9A39-442D5CDA3B57}"/>
              </a:ext>
            </a:extLst>
          </p:cNvPr>
          <p:cNvGrpSpPr/>
          <p:nvPr/>
        </p:nvGrpSpPr>
        <p:grpSpPr>
          <a:xfrm>
            <a:off x="5844618" y="1529024"/>
            <a:ext cx="5378336" cy="2618770"/>
            <a:chOff x="5844618" y="1529024"/>
            <a:chExt cx="5378336" cy="2618770"/>
          </a:xfrm>
        </p:grpSpPr>
        <p:grpSp>
          <p:nvGrpSpPr>
            <p:cNvPr id="6" name="Group 5">
              <a:extLst>
                <a:ext uri="{FF2B5EF4-FFF2-40B4-BE49-F238E27FC236}">
                  <a16:creationId xmlns:a16="http://schemas.microsoft.com/office/drawing/2014/main" id="{C44A38D8-0D7C-4313-A46A-556365C63D5B}"/>
                </a:ext>
              </a:extLst>
            </p:cNvPr>
            <p:cNvGrpSpPr/>
            <p:nvPr/>
          </p:nvGrpSpPr>
          <p:grpSpPr>
            <a:xfrm>
              <a:off x="5844619" y="1529024"/>
              <a:ext cx="5378335" cy="2618770"/>
              <a:chOff x="6617938" y="1715318"/>
              <a:chExt cx="3967162" cy="1933574"/>
            </a:xfrm>
          </p:grpSpPr>
          <p:sp>
            <p:nvSpPr>
              <p:cNvPr id="13" name="Rectangle 12">
                <a:extLst>
                  <a:ext uri="{FF2B5EF4-FFF2-40B4-BE49-F238E27FC236}">
                    <a16:creationId xmlns:a16="http://schemas.microsoft.com/office/drawing/2014/main" id="{4320A1DE-E4A3-406B-9609-ED7436B7877D}"/>
                  </a:ext>
                </a:extLst>
              </p:cNvPr>
              <p:cNvSpPr/>
              <p:nvPr/>
            </p:nvSpPr>
            <p:spPr>
              <a:xfrm>
                <a:off x="6617938" y="1715318"/>
                <a:ext cx="3962400" cy="971550"/>
              </a:xfrm>
              <a:prstGeom prst="rect">
                <a:avLst/>
              </a:prstGeom>
              <a:solidFill>
                <a:schemeClr val="bg2">
                  <a:lumMod val="5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400" dirty="0">
                    <a:solidFill>
                      <a:schemeClr val="bg1"/>
                    </a:solidFill>
                  </a:rPr>
                  <a:t>Large effect</a:t>
                </a:r>
              </a:p>
            </p:txBody>
          </p:sp>
          <p:sp>
            <p:nvSpPr>
              <p:cNvPr id="14" name="Rectangle 13">
                <a:extLst>
                  <a:ext uri="{FF2B5EF4-FFF2-40B4-BE49-F238E27FC236}">
                    <a16:creationId xmlns:a16="http://schemas.microsoft.com/office/drawing/2014/main" id="{C4438AFF-F37C-45E2-9325-24E4C33522A8}"/>
                  </a:ext>
                </a:extLst>
              </p:cNvPr>
              <p:cNvSpPr/>
              <p:nvPr/>
            </p:nvSpPr>
            <p:spPr>
              <a:xfrm>
                <a:off x="6617938" y="3463888"/>
                <a:ext cx="3962400" cy="185004"/>
              </a:xfrm>
              <a:prstGeom prst="rect">
                <a:avLst/>
              </a:prstGeom>
              <a:solidFill>
                <a:schemeClr val="accent3">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dirty="0">
                    <a:solidFill>
                      <a:schemeClr val="tx1"/>
                    </a:solidFill>
                  </a:rPr>
                  <a:t>No effect</a:t>
                </a:r>
              </a:p>
            </p:txBody>
          </p:sp>
          <p:sp>
            <p:nvSpPr>
              <p:cNvPr id="15" name="Rectangle 14">
                <a:extLst>
                  <a:ext uri="{FF2B5EF4-FFF2-40B4-BE49-F238E27FC236}">
                    <a16:creationId xmlns:a16="http://schemas.microsoft.com/office/drawing/2014/main" id="{81DDD2D2-DE91-478C-BDC4-CC6B8125416A}"/>
                  </a:ext>
                </a:extLst>
              </p:cNvPr>
              <p:cNvSpPr/>
              <p:nvPr/>
            </p:nvSpPr>
            <p:spPr>
              <a:xfrm>
                <a:off x="6617939" y="2688454"/>
                <a:ext cx="3962400" cy="369888"/>
              </a:xfrm>
              <a:prstGeom prst="rect">
                <a:avLst/>
              </a:prstGeom>
              <a:solidFill>
                <a:schemeClr val="bg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6" name="Rectangle 15">
                <a:extLst>
                  <a:ext uri="{FF2B5EF4-FFF2-40B4-BE49-F238E27FC236}">
                    <a16:creationId xmlns:a16="http://schemas.microsoft.com/office/drawing/2014/main" id="{22F3AEBB-FE0B-4354-BA5B-415951D2BF33}"/>
                  </a:ext>
                </a:extLst>
              </p:cNvPr>
              <p:cNvSpPr/>
              <p:nvPr/>
            </p:nvSpPr>
            <p:spPr>
              <a:xfrm>
                <a:off x="6622700" y="3034896"/>
                <a:ext cx="3962400" cy="239584"/>
              </a:xfrm>
              <a:prstGeom prst="rect">
                <a:avLst/>
              </a:prstGeom>
              <a:solidFill>
                <a:schemeClr val="bg2">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800" dirty="0">
                    <a:solidFill>
                      <a:schemeClr val="tx1"/>
                    </a:solidFill>
                  </a:rPr>
                  <a:t>Medium effect</a:t>
                </a:r>
              </a:p>
            </p:txBody>
          </p:sp>
        </p:grpSp>
        <p:sp>
          <p:nvSpPr>
            <p:cNvPr id="21" name="Rectangle 20">
              <a:extLst>
                <a:ext uri="{FF2B5EF4-FFF2-40B4-BE49-F238E27FC236}">
                  <a16:creationId xmlns:a16="http://schemas.microsoft.com/office/drawing/2014/main" id="{3AB21398-A369-4772-883A-13696776B68B}"/>
                </a:ext>
              </a:extLst>
            </p:cNvPr>
            <p:cNvSpPr/>
            <p:nvPr/>
          </p:nvSpPr>
          <p:spPr>
            <a:xfrm>
              <a:off x="5844618" y="3640703"/>
              <a:ext cx="5371879" cy="250563"/>
            </a:xfrm>
            <a:prstGeom prst="rect">
              <a:avLst/>
            </a:prstGeom>
            <a:solidFill>
              <a:schemeClr val="accent3">
                <a:lumMod val="20000"/>
                <a:lumOff val="80000"/>
                <a:alpha val="44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dirty="0">
                  <a:solidFill>
                    <a:schemeClr val="tx1"/>
                  </a:solidFill>
                </a:rPr>
                <a:t>small effect</a:t>
              </a:r>
            </a:p>
          </p:txBody>
        </p:sp>
      </p:grpSp>
      <p:sp>
        <p:nvSpPr>
          <p:cNvPr id="2" name="Title 1">
            <a:extLst>
              <a:ext uri="{FF2B5EF4-FFF2-40B4-BE49-F238E27FC236}">
                <a16:creationId xmlns:a16="http://schemas.microsoft.com/office/drawing/2014/main" id="{8181D5E4-C4AF-4E13-B319-BB8AA99C0149}"/>
              </a:ext>
            </a:extLst>
          </p:cNvPr>
          <p:cNvSpPr>
            <a:spLocks noGrp="1"/>
          </p:cNvSpPr>
          <p:nvPr>
            <p:ph type="title"/>
          </p:nvPr>
        </p:nvSpPr>
        <p:spPr/>
        <p:txBody>
          <a:bodyPr/>
          <a:lstStyle/>
          <a:p>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Klop et al 2008</a:t>
            </a:r>
            <a:endParaRPr lang="en-AU" dirty="0"/>
          </a:p>
        </p:txBody>
      </p:sp>
      <p:sp>
        <p:nvSpPr>
          <p:cNvPr id="3" name="Content Placeholder 2">
            <a:extLst>
              <a:ext uri="{FF2B5EF4-FFF2-40B4-BE49-F238E27FC236}">
                <a16:creationId xmlns:a16="http://schemas.microsoft.com/office/drawing/2014/main" id="{1676D440-7978-4415-8A9C-90EE1BBB79CA}"/>
              </a:ext>
            </a:extLst>
          </p:cNvPr>
          <p:cNvSpPr>
            <a:spLocks noGrp="1"/>
          </p:cNvSpPr>
          <p:nvPr>
            <p:ph idx="1"/>
          </p:nvPr>
        </p:nvSpPr>
        <p:spPr>
          <a:xfrm>
            <a:off x="527055" y="1368662"/>
            <a:ext cx="4068358" cy="4187872"/>
          </a:xfrm>
        </p:spPr>
        <p:txBody>
          <a:bodyPr/>
          <a:lstStyle/>
          <a:p>
            <a:pPr marL="0" indent="0">
              <a:spcBef>
                <a:spcPts val="600"/>
              </a:spcBef>
              <a:buNone/>
            </a:pPr>
            <a:r>
              <a:rPr lang="en-AU" sz="2400" b="1" dirty="0">
                <a:solidFill>
                  <a:schemeClr val="tx1"/>
                </a:solidFill>
              </a:rPr>
              <a:t>Results: </a:t>
            </a:r>
            <a:r>
              <a:rPr lang="en-AU" sz="2400" dirty="0">
                <a:solidFill>
                  <a:schemeClr val="tx1"/>
                </a:solidFill>
              </a:rPr>
              <a:t>Post-implant, significant improvements in group scores (</a:t>
            </a:r>
            <a:r>
              <a:rPr lang="en-AU" sz="2400" i="1" dirty="0">
                <a:solidFill>
                  <a:schemeClr val="tx1"/>
                </a:solidFill>
              </a:rPr>
              <a:t>p&lt;0.001)   </a:t>
            </a:r>
            <a:r>
              <a:rPr lang="en-AU" sz="2400" dirty="0">
                <a:solidFill>
                  <a:schemeClr val="tx1"/>
                </a:solidFill>
              </a:rPr>
              <a:t>compared to preimplant for:</a:t>
            </a:r>
          </a:p>
          <a:p>
            <a:pPr marL="0" indent="0">
              <a:spcBef>
                <a:spcPts val="600"/>
              </a:spcBef>
              <a:buNone/>
            </a:pPr>
            <a:endParaRPr lang="en-AU" sz="1400" dirty="0">
              <a:solidFill>
                <a:schemeClr val="tx1"/>
              </a:solidFill>
            </a:endParaRPr>
          </a:p>
          <a:p>
            <a:pPr marL="180975" lvl="1" indent="-180975">
              <a:spcBef>
                <a:spcPts val="0"/>
              </a:spcBef>
              <a:buFont typeface="Arial" panose="020B0604020202020204" pitchFamily="34" charset="0"/>
              <a:buChar char="•"/>
            </a:pPr>
            <a:r>
              <a:rPr lang="en-AU" sz="2000" dirty="0">
                <a:solidFill>
                  <a:schemeClr val="tx1"/>
                </a:solidFill>
              </a:rPr>
              <a:t>CI is associated with a significant increase in health utility measured by HUI2 and time trade-off (TTO) </a:t>
            </a:r>
          </a:p>
          <a:p>
            <a:pPr marL="180975" indent="-180975">
              <a:spcBef>
                <a:spcPts val="300"/>
              </a:spcBef>
            </a:pPr>
            <a:r>
              <a:rPr lang="en-AU" sz="2000" dirty="0">
                <a:solidFill>
                  <a:schemeClr val="tx1"/>
                </a:solidFill>
              </a:rPr>
              <a:t>Educational level, age at implant and duration of loss correlated with one or more outcome measures  </a:t>
            </a:r>
          </a:p>
          <a:p>
            <a:pPr marL="0" indent="0">
              <a:spcBef>
                <a:spcPts val="600"/>
              </a:spcBef>
              <a:buNone/>
            </a:pPr>
            <a:endParaRPr lang="de-CH" sz="200" dirty="0">
              <a:solidFill>
                <a:schemeClr val="tx1"/>
              </a:solidFill>
            </a:endParaRPr>
          </a:p>
        </p:txBody>
      </p:sp>
      <p:sp>
        <p:nvSpPr>
          <p:cNvPr id="4" name="Slide Number Placeholder 3">
            <a:extLst>
              <a:ext uri="{FF2B5EF4-FFF2-40B4-BE49-F238E27FC236}">
                <a16:creationId xmlns:a16="http://schemas.microsoft.com/office/drawing/2014/main" id="{110F6BDF-C1D5-442D-978B-FA2340F24D96}"/>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8</a:t>
            </a:fld>
            <a:endParaRPr lang="en-AU" dirty="0">
              <a:solidFill>
                <a:srgbClr val="000000">
                  <a:tint val="75000"/>
                </a:srgbClr>
              </a:solidFill>
            </a:endParaRPr>
          </a:p>
        </p:txBody>
      </p:sp>
      <p:sp>
        <p:nvSpPr>
          <p:cNvPr id="8" name="TextBox 7">
            <a:extLst>
              <a:ext uri="{FF2B5EF4-FFF2-40B4-BE49-F238E27FC236}">
                <a16:creationId xmlns:a16="http://schemas.microsoft.com/office/drawing/2014/main" id="{6DF6E07F-A6CB-4EF5-8F98-51F8FDDF1B84}"/>
              </a:ext>
            </a:extLst>
          </p:cNvPr>
          <p:cNvSpPr txBox="1"/>
          <p:nvPr/>
        </p:nvSpPr>
        <p:spPr>
          <a:xfrm>
            <a:off x="527054" y="5366084"/>
            <a:ext cx="11310451" cy="1123712"/>
          </a:xfrm>
          <a:prstGeom prst="roundRect">
            <a:avLst/>
          </a:prstGeom>
          <a:solidFill>
            <a:schemeClr val="bg1">
              <a:lumMod val="85000"/>
            </a:schemeClr>
          </a:solidFill>
        </p:spPr>
        <p:txBody>
          <a:bodyPr wrap="square" rtlCol="0">
            <a:spAutoFit/>
          </a:bodyPr>
          <a:lstStyle/>
          <a:p>
            <a:r>
              <a:rPr lang="en-AU" sz="2000" b="1" dirty="0">
                <a:ea typeface="ＭＳ Ｐゴシック" charset="0"/>
              </a:rPr>
              <a:t>Conclusion:</a:t>
            </a:r>
            <a:r>
              <a:rPr lang="en-AU" sz="2000" dirty="0">
                <a:ea typeface="ＭＳ Ｐゴシック" charset="0"/>
              </a:rPr>
              <a:t> Patients had significant improvements in hearing and communication, self-esteem, daily activities, and social functioning. Statistically significant improvements were also clinically relevant (via MID and ES). Important predictors of outcomes are, duration of deafness and educational level.</a:t>
            </a:r>
          </a:p>
        </p:txBody>
      </p:sp>
      <p:sp>
        <p:nvSpPr>
          <p:cNvPr id="9" name="Rectangle 8">
            <a:extLst>
              <a:ext uri="{FF2B5EF4-FFF2-40B4-BE49-F238E27FC236}">
                <a16:creationId xmlns:a16="http://schemas.microsoft.com/office/drawing/2014/main" id="{841FD786-1703-4CC6-A5D1-F5F31F23F319}"/>
              </a:ext>
            </a:extLst>
          </p:cNvPr>
          <p:cNvSpPr/>
          <p:nvPr/>
        </p:nvSpPr>
        <p:spPr>
          <a:xfrm>
            <a:off x="527054" y="6558287"/>
            <a:ext cx="10695900" cy="230832"/>
          </a:xfrm>
          <a:prstGeom prst="rect">
            <a:avLst/>
          </a:prstGeom>
        </p:spPr>
        <p:txBody>
          <a:bodyPr wrap="square">
            <a:spAutoFit/>
          </a:bodyPr>
          <a:lstStyle/>
          <a:p>
            <a:r>
              <a:rPr lang="en-GB" sz="900" i="1" dirty="0">
                <a:solidFill>
                  <a:srgbClr val="000000"/>
                </a:solidFill>
              </a:rPr>
              <a:t>Klop WM, Boermans PP, Ferrier MB, Van Den Hout WB, Stiggelbout AM, Frijns JHM. Clinical relevance of quality of life outcome in cochlear implantation in postlingually deafened adults. Otol Neurotol 2008 </a:t>
            </a:r>
            <a:endParaRPr lang="en-AU" dirty="0"/>
          </a:p>
        </p:txBody>
      </p:sp>
      <p:sp>
        <p:nvSpPr>
          <p:cNvPr id="20" name="TextBox 19">
            <a:extLst>
              <a:ext uri="{FF2B5EF4-FFF2-40B4-BE49-F238E27FC236}">
                <a16:creationId xmlns:a16="http://schemas.microsoft.com/office/drawing/2014/main" id="{D1B7C157-29E1-4B8B-974D-9E663E915F2D}"/>
              </a:ext>
            </a:extLst>
          </p:cNvPr>
          <p:cNvSpPr txBox="1"/>
          <p:nvPr/>
        </p:nvSpPr>
        <p:spPr>
          <a:xfrm>
            <a:off x="5660694" y="4854004"/>
            <a:ext cx="5876887" cy="276999"/>
          </a:xfrm>
          <a:prstGeom prst="rect">
            <a:avLst/>
          </a:prstGeom>
          <a:noFill/>
        </p:spPr>
        <p:txBody>
          <a:bodyPr wrap="square" rtlCol="0">
            <a:spAutoFit/>
          </a:bodyPr>
          <a:lstStyle/>
          <a:p>
            <a:r>
              <a:rPr lang="en-AU" sz="1200" b="1" i="1" dirty="0"/>
              <a:t>Graph sourced from data on estimations of clinical relevance. Size represents MID %</a:t>
            </a:r>
          </a:p>
        </p:txBody>
      </p:sp>
      <p:graphicFrame>
        <p:nvGraphicFramePr>
          <p:cNvPr id="19" name="Chart 18">
            <a:extLst>
              <a:ext uri="{FF2B5EF4-FFF2-40B4-BE49-F238E27FC236}">
                <a16:creationId xmlns:a16="http://schemas.microsoft.com/office/drawing/2014/main" id="{2D19C500-9115-4CD6-8E9E-08D97DE8CFE8}"/>
              </a:ext>
            </a:extLst>
          </p:cNvPr>
          <p:cNvGraphicFramePr>
            <a:graphicFrameLocks/>
          </p:cNvGraphicFramePr>
          <p:nvPr>
            <p:extLst>
              <p:ext uri="{D42A27DB-BD31-4B8C-83A1-F6EECF244321}">
                <p14:modId xmlns:p14="http://schemas.microsoft.com/office/powerpoint/2010/main" val="3308287922"/>
              </p:ext>
            </p:extLst>
          </p:nvPr>
        </p:nvGraphicFramePr>
        <p:xfrm>
          <a:off x="5347943" y="1368662"/>
          <a:ext cx="6113626" cy="3518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204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3F7F8979-452E-4F9E-A45C-03DF4F784378}"/>
              </a:ext>
            </a:extLst>
          </p:cNvPr>
          <p:cNvPicPr>
            <a:picLocks noChangeAspect="1"/>
          </p:cNvPicPr>
          <p:nvPr/>
        </p:nvPicPr>
        <p:blipFill rotWithShape="1">
          <a:blip r:embed="rId3" cstate="print">
            <a:alphaModFix amt="77000"/>
            <a:extLst>
              <a:ext uri="{28A0092B-C50C-407E-A947-70E740481C1C}">
                <a14:useLocalDpi xmlns:a14="http://schemas.microsoft.com/office/drawing/2010/main"/>
              </a:ext>
            </a:extLst>
          </a:blip>
          <a:srcRect/>
          <a:stretch/>
        </p:blipFill>
        <p:spPr>
          <a:xfrm flipH="1">
            <a:off x="5573840" y="0"/>
            <a:ext cx="6618160" cy="6858000"/>
          </a:xfrm>
          <a:prstGeom prst="rect">
            <a:avLst/>
          </a:prstGeom>
        </p:spPr>
      </p:pic>
      <p:sp>
        <p:nvSpPr>
          <p:cNvPr id="12" name="Rectangle 11">
            <a:extLst>
              <a:ext uri="{FF2B5EF4-FFF2-40B4-BE49-F238E27FC236}">
                <a16:creationId xmlns:a16="http://schemas.microsoft.com/office/drawing/2014/main" id="{B73F4BA2-1495-4010-A464-5A5CCC307CA4}"/>
              </a:ext>
            </a:extLst>
          </p:cNvPr>
          <p:cNvSpPr/>
          <p:nvPr/>
        </p:nvSpPr>
        <p:spPr>
          <a:xfrm rot="16200000" flipH="1" flipV="1">
            <a:off x="1080751" y="-1918949"/>
            <a:ext cx="6857998" cy="10695900"/>
          </a:xfrm>
          <a:prstGeom prst="rect">
            <a:avLst/>
          </a:prstGeom>
          <a:gradFill flip="none" rotWithShape="1">
            <a:gsLst>
              <a:gs pos="0">
                <a:schemeClr val="bg1">
                  <a:lumMod val="0"/>
                  <a:lumOff val="100000"/>
                  <a:alpha val="0"/>
                </a:schemeClr>
              </a:gs>
              <a:gs pos="36980">
                <a:srgbClr val="FFFFFF"/>
              </a:gs>
              <a:gs pos="43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24BD058C-3CC2-433C-BF52-C3B7BDCE3917}"/>
              </a:ext>
            </a:extLst>
          </p:cNvPr>
          <p:cNvSpPr>
            <a:spLocks noGrp="1"/>
          </p:cNvSpPr>
          <p:nvPr>
            <p:ph type="title"/>
          </p:nvPr>
        </p:nvSpPr>
        <p:spPr>
          <a:xfrm>
            <a:off x="527054" y="158087"/>
            <a:ext cx="8317269" cy="949844"/>
          </a:xfrm>
        </p:spPr>
        <p:txBody>
          <a:bodyPr/>
          <a:lstStyle/>
          <a:p>
            <a:pPr>
              <a:lnSpc>
                <a:spcPct val="100000"/>
              </a:lnSpc>
            </a:pPr>
            <a:r>
              <a:rPr lang="en-AU" sz="4000" dirty="0">
                <a:solidFill>
                  <a:schemeClr val="bg1">
                    <a:lumMod val="50000"/>
                  </a:schemeClr>
                </a:solidFill>
                <a:latin typeface="Calibri" panose="020F0502020204030204"/>
              </a:rPr>
              <a:t>Supporting Evidence: </a:t>
            </a:r>
            <a:r>
              <a:rPr lang="en-AU" sz="4000" i="1" dirty="0">
                <a:solidFill>
                  <a:srgbClr val="000000"/>
                </a:solidFill>
                <a:latin typeface="Calibri" panose="020F0502020204030204"/>
              </a:rPr>
              <a:t>Klop et al 2008</a:t>
            </a:r>
            <a:endParaRPr lang="en-AU" sz="4000" dirty="0">
              <a:solidFill>
                <a:sysClr val="windowText" lastClr="000000"/>
              </a:solidFill>
              <a:latin typeface="+mn-lt"/>
              <a:cs typeface="+mn-cs"/>
            </a:endParaRPr>
          </a:p>
        </p:txBody>
      </p:sp>
      <p:sp>
        <p:nvSpPr>
          <p:cNvPr id="4" name="Slide Number Placeholder 3">
            <a:extLst>
              <a:ext uri="{FF2B5EF4-FFF2-40B4-BE49-F238E27FC236}">
                <a16:creationId xmlns:a16="http://schemas.microsoft.com/office/drawing/2014/main" id="{CBE3357D-18C5-4AF1-A6A1-A124C81286F4}"/>
              </a:ext>
            </a:extLst>
          </p:cNvPr>
          <p:cNvSpPr>
            <a:spLocks noGrp="1"/>
          </p:cNvSpPr>
          <p:nvPr>
            <p:ph type="sldNum" sz="quarter" idx="11"/>
          </p:nvPr>
        </p:nvSpPr>
        <p:spPr/>
        <p:txBody>
          <a:bodyPr/>
          <a:lstStyle/>
          <a:p>
            <a:fld id="{84CD2B8E-7FB8-4059-B0B9-8D76C38155E7}" type="slidenum">
              <a:rPr lang="en-AU" smtClean="0">
                <a:solidFill>
                  <a:srgbClr val="000000">
                    <a:tint val="75000"/>
                  </a:srgbClr>
                </a:solidFill>
              </a:rPr>
              <a:pPr/>
              <a:t>9</a:t>
            </a:fld>
            <a:endParaRPr lang="en-AU" dirty="0">
              <a:solidFill>
                <a:srgbClr val="000000">
                  <a:tint val="75000"/>
                </a:srgbClr>
              </a:solidFill>
            </a:endParaRPr>
          </a:p>
        </p:txBody>
      </p:sp>
      <p:sp>
        <p:nvSpPr>
          <p:cNvPr id="30" name="Rectangle 29">
            <a:extLst>
              <a:ext uri="{FF2B5EF4-FFF2-40B4-BE49-F238E27FC236}">
                <a16:creationId xmlns:a16="http://schemas.microsoft.com/office/drawing/2014/main" id="{9B29A7CE-F4C2-4A96-8E2A-BE7877ACEE52}"/>
              </a:ext>
            </a:extLst>
          </p:cNvPr>
          <p:cNvSpPr/>
          <p:nvPr/>
        </p:nvSpPr>
        <p:spPr>
          <a:xfrm>
            <a:off x="527054" y="6184203"/>
            <a:ext cx="6831869" cy="30234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AU" sz="1200" dirty="0">
                <a:solidFill>
                  <a:schemeClr val="tx1"/>
                </a:solidFill>
              </a:rPr>
              <a:t>QOL : Quality of Life; HUI: Health Utilities Index; TTO: Time trade-off </a:t>
            </a:r>
          </a:p>
        </p:txBody>
      </p:sp>
      <p:sp>
        <p:nvSpPr>
          <p:cNvPr id="3" name="Rectangle: Rounded Corners 2">
            <a:extLst>
              <a:ext uri="{FF2B5EF4-FFF2-40B4-BE49-F238E27FC236}">
                <a16:creationId xmlns:a16="http://schemas.microsoft.com/office/drawing/2014/main" id="{4B1EEC4A-28D6-448F-AC05-EFB757C116BF}"/>
              </a:ext>
            </a:extLst>
          </p:cNvPr>
          <p:cNvSpPr/>
          <p:nvPr/>
        </p:nvSpPr>
        <p:spPr>
          <a:xfrm>
            <a:off x="8031035" y="3429000"/>
            <a:ext cx="3723249" cy="2828950"/>
          </a:xfrm>
          <a:prstGeom prst="roundRect">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0"/>
              </a:spcBef>
              <a:buClr>
                <a:srgbClr val="FCAF17"/>
              </a:buClr>
              <a:buSzPct val="110000"/>
              <a:defRPr/>
            </a:pPr>
            <a:endParaRPr lang="en-AU" sz="2400" b="1" dirty="0">
              <a:solidFill>
                <a:schemeClr val="tx1"/>
              </a:solidFill>
            </a:endParaRPr>
          </a:p>
          <a:p>
            <a:pPr marL="0" lvl="1">
              <a:spcBef>
                <a:spcPts val="0"/>
              </a:spcBef>
              <a:buClr>
                <a:srgbClr val="FCAF17"/>
              </a:buClr>
              <a:buSzPct val="110000"/>
              <a:defRPr/>
            </a:pPr>
            <a:r>
              <a:rPr lang="en-AU" sz="2400" b="1" dirty="0">
                <a:solidFill>
                  <a:schemeClr val="tx1"/>
                </a:solidFill>
              </a:rPr>
              <a:t>Conclusion</a:t>
            </a:r>
            <a:r>
              <a:rPr lang="en-AU" sz="2400" dirty="0">
                <a:solidFill>
                  <a:schemeClr val="tx1"/>
                </a:solidFill>
              </a:rPr>
              <a:t>: Cochlear Implantation (CI) is a cost-effective intervention! </a:t>
            </a:r>
          </a:p>
          <a:p>
            <a:pPr marL="0" lvl="1">
              <a:spcBef>
                <a:spcPts val="0"/>
              </a:spcBef>
              <a:buClr>
                <a:srgbClr val="FCAF17"/>
              </a:buClr>
              <a:buSzPct val="110000"/>
              <a:defRPr/>
            </a:pPr>
            <a:r>
              <a:rPr lang="en-AU" sz="2400" dirty="0">
                <a:solidFill>
                  <a:schemeClr val="tx1"/>
                </a:solidFill>
              </a:rPr>
              <a:t>CI significantly improves quality of life and hearing ability for daily activities</a:t>
            </a:r>
          </a:p>
          <a:p>
            <a:endParaRPr lang="de-CH" dirty="0"/>
          </a:p>
        </p:txBody>
      </p:sp>
      <p:sp>
        <p:nvSpPr>
          <p:cNvPr id="8" name="Rectangle 7">
            <a:extLst>
              <a:ext uri="{FF2B5EF4-FFF2-40B4-BE49-F238E27FC236}">
                <a16:creationId xmlns:a16="http://schemas.microsoft.com/office/drawing/2014/main" id="{F21BC430-A713-428D-B3A1-5A5AE2652D84}"/>
              </a:ext>
            </a:extLst>
          </p:cNvPr>
          <p:cNvSpPr/>
          <p:nvPr/>
        </p:nvSpPr>
        <p:spPr>
          <a:xfrm>
            <a:off x="527054" y="6558287"/>
            <a:ext cx="10695900" cy="230832"/>
          </a:xfrm>
          <a:prstGeom prst="rect">
            <a:avLst/>
          </a:prstGeom>
        </p:spPr>
        <p:txBody>
          <a:bodyPr wrap="square">
            <a:spAutoFit/>
          </a:bodyPr>
          <a:lstStyle/>
          <a:p>
            <a:r>
              <a:rPr lang="en-GB" sz="900" i="1" dirty="0">
                <a:solidFill>
                  <a:srgbClr val="000000"/>
                </a:solidFill>
              </a:rPr>
              <a:t>Klop WM, Boermans PP, Ferrier MB, Van Den Hout WB, Stiggelbout AM, Frijns JHM. Clinical relevance of quality of life outcome in cochlear implantation in postlingually deafened adults. Otol Neurotol 2008 </a:t>
            </a:r>
            <a:endParaRPr lang="en-AU" dirty="0"/>
          </a:p>
        </p:txBody>
      </p:sp>
      <p:sp>
        <p:nvSpPr>
          <p:cNvPr id="5" name="Rectangle 4">
            <a:extLst>
              <a:ext uri="{FF2B5EF4-FFF2-40B4-BE49-F238E27FC236}">
                <a16:creationId xmlns:a16="http://schemas.microsoft.com/office/drawing/2014/main" id="{E89C8F9C-77D1-4E32-ACA7-794D5A29BDF6}"/>
              </a:ext>
            </a:extLst>
          </p:cNvPr>
          <p:cNvSpPr/>
          <p:nvPr/>
        </p:nvSpPr>
        <p:spPr>
          <a:xfrm>
            <a:off x="357073" y="1632506"/>
            <a:ext cx="7607786" cy="4401205"/>
          </a:xfrm>
          <a:prstGeom prst="rect">
            <a:avLst/>
          </a:prstGeom>
        </p:spPr>
        <p:txBody>
          <a:bodyPr wrap="square">
            <a:spAutoFit/>
          </a:bodyPr>
          <a:lstStyle/>
          <a:p>
            <a:pPr marL="176213" eaLnBrk="0" fontAlgn="base" hangingPunct="0">
              <a:spcBef>
                <a:spcPts val="600"/>
              </a:spcBef>
              <a:spcAft>
                <a:spcPct val="0"/>
              </a:spcAft>
              <a:buClr>
                <a:schemeClr val="tx1"/>
              </a:buClr>
              <a:buSzPct val="90000"/>
            </a:pPr>
            <a:r>
              <a:rPr lang="en-US" sz="2800" b="1" dirty="0">
                <a:solidFill>
                  <a:schemeClr val="tx2"/>
                </a:solidFill>
              </a:rPr>
              <a:t>Utilities: </a:t>
            </a:r>
            <a:r>
              <a:rPr lang="en-US" sz="2800" dirty="0">
                <a:solidFill>
                  <a:schemeClr val="tx2"/>
                </a:solidFill>
              </a:rPr>
              <a:t>Cochlear implantation showed  significant increase in utility measured by           HUI2 and TTO.</a:t>
            </a:r>
          </a:p>
          <a:p>
            <a:pPr marL="533400" lvl="2" indent="-352425" eaLnBrk="0" fontAlgn="base" hangingPunct="0">
              <a:spcAft>
                <a:spcPct val="0"/>
              </a:spcAft>
              <a:buClr>
                <a:schemeClr val="tx1"/>
              </a:buClr>
              <a:buSzPct val="90000"/>
              <a:buFont typeface="Arial" panose="020B0604020202020204" pitchFamily="34" charset="0"/>
              <a:buChar char="•"/>
            </a:pPr>
            <a:r>
              <a:rPr lang="en-US" sz="2400" dirty="0">
                <a:solidFill>
                  <a:schemeClr val="tx2"/>
                </a:solidFill>
              </a:rPr>
              <a:t>Gain in utility (HUI2): 0.18 (95% CI: 0.13-0.23)</a:t>
            </a:r>
          </a:p>
          <a:p>
            <a:pPr marL="533400" lvl="2" indent="-352425" eaLnBrk="0" fontAlgn="base" hangingPunct="0">
              <a:spcAft>
                <a:spcPct val="0"/>
              </a:spcAft>
              <a:buClr>
                <a:schemeClr val="tx1"/>
              </a:buClr>
              <a:buSzPct val="90000"/>
              <a:buFont typeface="Arial" panose="020B0604020202020204" pitchFamily="34" charset="0"/>
              <a:buChar char="•"/>
            </a:pPr>
            <a:r>
              <a:rPr lang="en-US" sz="2400" dirty="0">
                <a:solidFill>
                  <a:schemeClr val="tx2"/>
                </a:solidFill>
              </a:rPr>
              <a:t>Gain in utility (TTO): 0.24 (95% CI: 0.14-0.34)</a:t>
            </a:r>
          </a:p>
          <a:p>
            <a:pPr marL="176213" lvl="1" eaLnBrk="0" fontAlgn="base" hangingPunct="0">
              <a:spcBef>
                <a:spcPts val="1200"/>
              </a:spcBef>
              <a:spcAft>
                <a:spcPct val="0"/>
              </a:spcAft>
              <a:buClr>
                <a:schemeClr val="tx1"/>
              </a:buClr>
              <a:buSzPct val="90000"/>
            </a:pPr>
            <a:r>
              <a:rPr lang="en-US" sz="2800" b="1" dirty="0">
                <a:solidFill>
                  <a:schemeClr val="tx2"/>
                </a:solidFill>
              </a:rPr>
              <a:t>QALYs</a:t>
            </a:r>
          </a:p>
          <a:p>
            <a:pPr marL="533400" lvl="2" indent="-352425" eaLnBrk="0" fontAlgn="base" hangingPunct="0">
              <a:spcAft>
                <a:spcPct val="0"/>
              </a:spcAft>
              <a:buClr>
                <a:schemeClr val="tx1"/>
              </a:buClr>
              <a:buSzPct val="90000"/>
              <a:buFont typeface="Arial" panose="020B0604020202020204" pitchFamily="34" charset="0"/>
              <a:buChar char="•"/>
            </a:pPr>
            <a:r>
              <a:rPr lang="en-US" sz="2400" dirty="0">
                <a:solidFill>
                  <a:schemeClr val="tx2"/>
                </a:solidFill>
              </a:rPr>
              <a:t>Gain in QALY: 3.3 QALY (according to HUI2) </a:t>
            </a:r>
          </a:p>
          <a:p>
            <a:pPr marL="533400" lvl="1" indent="-352425" eaLnBrk="0" fontAlgn="base" hangingPunct="0">
              <a:spcAft>
                <a:spcPct val="0"/>
              </a:spcAft>
              <a:buClr>
                <a:schemeClr val="tx1"/>
              </a:buClr>
              <a:buSzPct val="90000"/>
              <a:buFont typeface="Arial" panose="020B0604020202020204" pitchFamily="34" charset="0"/>
              <a:buChar char="•"/>
            </a:pPr>
            <a:r>
              <a:rPr lang="en-US" sz="2400" dirty="0">
                <a:solidFill>
                  <a:schemeClr val="tx2"/>
                </a:solidFill>
              </a:rPr>
              <a:t>Gain in QALY: 4.3 QALY (according to TTO) </a:t>
            </a:r>
          </a:p>
          <a:p>
            <a:pPr marL="176213" eaLnBrk="0" fontAlgn="base" hangingPunct="0">
              <a:spcBef>
                <a:spcPts val="1200"/>
              </a:spcBef>
              <a:spcAft>
                <a:spcPct val="0"/>
              </a:spcAft>
              <a:buClr>
                <a:schemeClr val="tx1"/>
              </a:buClr>
              <a:buSzPct val="90000"/>
            </a:pPr>
            <a:r>
              <a:rPr lang="en-US" sz="2800" b="1" dirty="0">
                <a:solidFill>
                  <a:schemeClr val="tx2"/>
                </a:solidFill>
              </a:rPr>
              <a:t>Cost-utility ratios:</a:t>
            </a:r>
            <a:r>
              <a:rPr lang="en-US" sz="2800" dirty="0">
                <a:solidFill>
                  <a:schemeClr val="tx2"/>
                </a:solidFill>
              </a:rPr>
              <a:t> </a:t>
            </a:r>
            <a:r>
              <a:rPr lang="en-AU" sz="2800" dirty="0">
                <a:solidFill>
                  <a:schemeClr val="tx2"/>
                </a:solidFill>
              </a:rPr>
              <a:t>€17,100 to €22,500 per QALY. </a:t>
            </a:r>
          </a:p>
          <a:p>
            <a:pPr marL="176213" eaLnBrk="0" fontAlgn="base" hangingPunct="0">
              <a:spcAft>
                <a:spcPct val="0"/>
              </a:spcAft>
              <a:buClr>
                <a:schemeClr val="tx1"/>
              </a:buClr>
              <a:buSzPct val="90000"/>
            </a:pPr>
            <a:r>
              <a:rPr lang="en-AU" sz="2400" dirty="0">
                <a:solidFill>
                  <a:schemeClr val="tx2"/>
                </a:solidFill>
              </a:rPr>
              <a:t>			  </a:t>
            </a:r>
            <a:r>
              <a:rPr lang="en-AU" sz="2000" dirty="0">
                <a:solidFill>
                  <a:schemeClr val="tx2"/>
                </a:solidFill>
              </a:rPr>
              <a:t>(</a:t>
            </a:r>
            <a:r>
              <a:rPr lang="en-AU" sz="2000" i="1" dirty="0">
                <a:solidFill>
                  <a:schemeClr val="tx2"/>
                </a:solidFill>
              </a:rPr>
              <a:t>i.e. US$25,190 - </a:t>
            </a:r>
            <a:r>
              <a:rPr lang="en-AU" sz="2000" dirty="0">
                <a:solidFill>
                  <a:schemeClr val="tx2"/>
                </a:solidFill>
              </a:rPr>
              <a:t>33,144 </a:t>
            </a:r>
            <a:r>
              <a:rPr lang="en-AU" sz="2000" i="1" dirty="0">
                <a:solidFill>
                  <a:schemeClr val="tx2"/>
                </a:solidFill>
              </a:rPr>
              <a:t>at 2017 prices</a:t>
            </a:r>
            <a:r>
              <a:rPr lang="en-AU" sz="2000" dirty="0">
                <a:solidFill>
                  <a:schemeClr val="tx2"/>
                </a:solidFill>
              </a:rPr>
              <a:t>)</a:t>
            </a:r>
            <a:endParaRPr lang="en-US" sz="2400" b="1" dirty="0">
              <a:solidFill>
                <a:schemeClr val="tx2"/>
              </a:solidFill>
            </a:endParaRPr>
          </a:p>
        </p:txBody>
      </p:sp>
      <p:cxnSp>
        <p:nvCxnSpPr>
          <p:cNvPr id="13" name="Straight Connector 12">
            <a:extLst>
              <a:ext uri="{FF2B5EF4-FFF2-40B4-BE49-F238E27FC236}">
                <a16:creationId xmlns:a16="http://schemas.microsoft.com/office/drawing/2014/main" id="{004CFF50-2F1B-464F-B805-27A2E985F68F}"/>
              </a:ext>
            </a:extLst>
          </p:cNvPr>
          <p:cNvCxnSpPr>
            <a:cxnSpLocks/>
          </p:cNvCxnSpPr>
          <p:nvPr/>
        </p:nvCxnSpPr>
        <p:spPr>
          <a:xfrm>
            <a:off x="527054" y="1174246"/>
            <a:ext cx="82276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2383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gcs9NwLA6OpUUEsH.QQ4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GYhvU2iQ0uT7rnKs_uzoA"/>
</p:tagLst>
</file>

<file path=ppt/theme/theme1.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ochlear 4">
      <a:dk1>
        <a:srgbClr val="000000"/>
      </a:dk1>
      <a:lt1>
        <a:srgbClr val="FFFFFF"/>
      </a:lt1>
      <a:dk2>
        <a:srgbClr val="FDC82F"/>
      </a:dk2>
      <a:lt2>
        <a:srgbClr val="C7C2BA"/>
      </a:lt2>
      <a:accent1>
        <a:srgbClr val="009970"/>
      </a:accent1>
      <a:accent2>
        <a:srgbClr val="005C84"/>
      </a:accent2>
      <a:accent3>
        <a:srgbClr val="772059"/>
      </a:accent3>
      <a:accent4>
        <a:srgbClr val="DA39AF"/>
      </a:accent4>
      <a:accent5>
        <a:srgbClr val="D0103A"/>
      </a:accent5>
      <a:accent6>
        <a:srgbClr val="FFA100"/>
      </a:accent6>
      <a:hlink>
        <a:srgbClr val="0098C3"/>
      </a:hlink>
      <a:folHlink>
        <a:srgbClr val="69BE28"/>
      </a:folHlink>
    </a:clrScheme>
    <a:fontScheme name="Custom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125</TotalTime>
  <Words>2943</Words>
  <PresentationFormat>Widescreen</PresentationFormat>
  <Paragraphs>223</Paragraphs>
  <Slides>16</Slides>
  <Notes>12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7" baseType="lpstr">
      <vt:lpstr>AdvP2AA1</vt:lpstr>
      <vt:lpstr>Arial</vt:lpstr>
      <vt:lpstr>Calibri</vt:lpstr>
      <vt:lpstr>Calibri Light</vt:lpstr>
      <vt:lpstr>Courier New</vt:lpstr>
      <vt:lpstr>Lucida Grande</vt:lpstr>
      <vt:lpstr>Tahoma</vt:lpstr>
      <vt:lpstr>Wingdings</vt:lpstr>
      <vt:lpstr>2_Custom Design</vt:lpstr>
      <vt:lpstr>Custom Design</vt:lpstr>
      <vt:lpstr>think-cell Slide</vt:lpstr>
      <vt:lpstr>PowerPoint Presentation</vt:lpstr>
      <vt:lpstr>Consensus Statement Categories </vt:lpstr>
      <vt:lpstr>Consensus Statement</vt:lpstr>
      <vt:lpstr>Findings  What did the systematic literature review  tell us?</vt:lpstr>
      <vt:lpstr>What is Quality-Adjusted-Life-Years (QALY)?</vt:lpstr>
      <vt:lpstr>PowerPoint Presentation</vt:lpstr>
      <vt:lpstr>Supporting Evidence: Klop et al 2008</vt:lpstr>
      <vt:lpstr>Supporting Evidence: Klop et al 2008</vt:lpstr>
      <vt:lpstr>Supporting Evidence: Klop et al 2008</vt:lpstr>
      <vt:lpstr>Supporting Evidence: Monteiro et al 2012</vt:lpstr>
      <vt:lpstr>Supporting Evidence: Monteiro et al 2012</vt:lpstr>
      <vt:lpstr>Supporting Evidence: Bond et al 2009</vt:lpstr>
      <vt:lpstr>Supporting Evidence: Bond et al 2009</vt:lpstr>
      <vt:lpstr>Supporting Evidence: Bond et al 2009</vt:lpstr>
      <vt:lpstr>Takeaways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2019-11-02T04:29:52Z</dcterms:created>
  <dcterms:modified xsi:type="dcterms:W3CDTF">2020-02-24T02:49:29Z</dcterms:modified>
</cp:coreProperties>
</file>