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804" r:id="rId2"/>
    <p:sldId id="815" r:id="rId3"/>
    <p:sldId id="852" r:id="rId4"/>
    <p:sldId id="822" r:id="rId5"/>
    <p:sldId id="854" r:id="rId6"/>
    <p:sldId id="826" r:id="rId7"/>
    <p:sldId id="827" r:id="rId8"/>
    <p:sldId id="846" r:id="rId9"/>
    <p:sldId id="828" r:id="rId10"/>
    <p:sldId id="847" r:id="rId11"/>
    <p:sldId id="856" r:id="rId12"/>
    <p:sldId id="832" r:id="rId13"/>
    <p:sldId id="857" r:id="rId14"/>
    <p:sldId id="831" r:id="rId15"/>
    <p:sldId id="829" r:id="rId16"/>
    <p:sldId id="845" r:id="rId17"/>
    <p:sldId id="823" r:id="rId18"/>
    <p:sldId id="844" r:id="rId19"/>
    <p:sldId id="858" r:id="rId20"/>
    <p:sldId id="85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ie Wyss" initials="JW" lastIdx="15" clrIdx="0">
    <p:extLst>
      <p:ext uri="{19B8F6BF-5375-455C-9EA6-DF929625EA0E}">
        <p15:presenceInfo xmlns:p15="http://schemas.microsoft.com/office/powerpoint/2012/main" userId="S::jwyss@cochlear.com::ef20598f-6d8d-4d7e-a456-9b26c0afe76a" providerId="AD"/>
      </p:ext>
    </p:extLst>
  </p:cmAuthor>
  <p:cmAuthor id="2" name="Duncan Meldrum" initials="DM" lastIdx="1" clrIdx="1">
    <p:extLst>
      <p:ext uri="{19B8F6BF-5375-455C-9EA6-DF929625EA0E}">
        <p15:presenceInfo xmlns:p15="http://schemas.microsoft.com/office/powerpoint/2012/main" userId="S::dmeldrum@cochlear.com::25fd9a73-7168-47ca-b79e-e68d8f3357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95943" autoAdjust="0"/>
  </p:normalViewPr>
  <p:slideViewPr>
    <p:cSldViewPr snapToGrid="0" showGuides="1">
      <p:cViewPr varScale="1">
        <p:scale>
          <a:sx n="123" d="100"/>
          <a:sy n="123" d="100"/>
        </p:scale>
        <p:origin x="34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1E1DF-7877-4BA8-97D5-A72D05DB925F}" type="datetimeFigureOut">
              <a:rPr lang="en-AU" smtClean="0"/>
              <a:t>30/03/2020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A0F268-12FE-48CA-9B69-B0EEB20187D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07145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1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F5F926-5A25-489A-B73C-CF969B6AE381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610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0F268-12FE-48CA-9B69-B0EEB20187D0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50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0F268-12FE-48CA-9B69-B0EEB20187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839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0F268-12FE-48CA-9B69-B0EEB20187D0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8929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0F268-12FE-48CA-9B69-B0EEB20187D0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2600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0F268-12FE-48CA-9B69-B0EEB20187D0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04519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AU" sz="2400" b="1" dirty="0"/>
              <a:t>Results: </a:t>
            </a:r>
            <a:r>
              <a:rPr lang="en-AU" sz="2000" b="1" dirty="0"/>
              <a:t>No surgical events </a:t>
            </a:r>
            <a:r>
              <a:rPr lang="en-AU" sz="2000" dirty="0"/>
              <a:t>and </a:t>
            </a:r>
            <a:r>
              <a:rPr lang="en-AU" sz="2000" b="1" dirty="0"/>
              <a:t>no major complications </a:t>
            </a:r>
            <a:r>
              <a:rPr lang="en-AU" sz="2000" dirty="0"/>
              <a:t>were observed. </a:t>
            </a:r>
          </a:p>
          <a:p>
            <a:pPr marL="0">
              <a:spcBef>
                <a:spcPts val="0"/>
              </a:spcBef>
            </a:pPr>
            <a:r>
              <a:rPr lang="en-AU" sz="2000" dirty="0"/>
              <a:t>Temporary issues, spontaneously recovered a few days post surgery</a:t>
            </a:r>
          </a:p>
          <a:p>
            <a:pPr marL="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800" i="1" dirty="0">
                <a:solidFill>
                  <a:srgbClr val="FF66FF"/>
                </a:solidFill>
              </a:rPr>
              <a:t>E.g. dizziness in six patients (20%) , facial palsy in one patient (3%). </a:t>
            </a:r>
          </a:p>
          <a:p>
            <a:pPr marL="0">
              <a:spcBef>
                <a:spcPts val="0"/>
              </a:spcBef>
            </a:pPr>
            <a:r>
              <a:rPr lang="en-AU" sz="2400" b="1" dirty="0"/>
              <a:t>No correlation </a:t>
            </a:r>
            <a:r>
              <a:rPr lang="en-AU" sz="2400" dirty="0"/>
              <a:t>between complications and pre-operative comorbidities.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400" b="1" dirty="0"/>
              <a:t>Conclusion: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000" dirty="0"/>
              <a:t>Significant benefits for speech recognition and aided hearing thresholds for the group.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000" dirty="0"/>
              <a:t>Type and rate of complications observed for older CI-recipients in this study are similar to those reported in the literature for younger CI-recipients.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/>
              <a:t>CI should be considered a safe and effective treatment of significant hearing loss in older adults.</a:t>
            </a:r>
            <a:r>
              <a:rPr lang="en-AU" sz="2000" b="1" dirty="0"/>
              <a:t> </a:t>
            </a:r>
            <a:r>
              <a:rPr lang="en-AU" dirty="0"/>
              <a:t> person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A0F268-12FE-48CA-9B69-B0EEB20187D0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7202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0F268-12FE-48CA-9B69-B0EEB20187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72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0F268-12FE-48CA-9B69-B0EEB20187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00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0F268-12FE-48CA-9B69-B0EEB20187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07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0F268-12FE-48CA-9B69-B0EEB20187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55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0F268-12FE-48CA-9B69-B0EEB20187D0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40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099509-CE42-6A4F-BC55-9AFFD6EA47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tretch>
            <a:fillRect/>
          </a:stretch>
        </p:blipFill>
        <p:spPr>
          <a:xfrm>
            <a:off x="6687495" y="-884459"/>
            <a:ext cx="5580424" cy="8039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519774" y="6337563"/>
            <a:ext cx="1817513" cy="2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42125" y="2701964"/>
            <a:ext cx="7660480" cy="934744"/>
          </a:xfrm>
          <a:prstGeom prst="rect">
            <a:avLst/>
          </a:prstGeom>
          <a:ln algn="ctr"/>
        </p:spPr>
        <p:txBody>
          <a:bodyPr anchor="b"/>
          <a:lstStyle>
            <a:lvl1pPr>
              <a:defRPr sz="4000">
                <a:solidFill>
                  <a:schemeClr val="accent6"/>
                </a:solidFill>
              </a:defRPr>
            </a:lvl1pPr>
          </a:lstStyle>
          <a:p>
            <a:r>
              <a:rPr lang="en-AU" dirty="0"/>
              <a:t>Click to edit Master title style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40011" y="3642281"/>
            <a:ext cx="7662595" cy="806047"/>
          </a:xfrm>
          <a:prstGeom prst="rect">
            <a:avLst/>
          </a:prstGeom>
          <a:ln algn="ctr"/>
        </p:spPr>
        <p:txBody>
          <a:bodyPr/>
          <a:lstStyle>
            <a:lvl1pPr marL="0" indent="0" defTabSz="1219170">
              <a:lnSpc>
                <a:spcPts val="3200"/>
              </a:lnSpc>
              <a:spcBef>
                <a:spcPct val="20000"/>
              </a:spcBef>
              <a:buClrTx/>
              <a:buFontTx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96819B79-D91B-1B49-8523-1EAD78E9672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011" y="6188135"/>
            <a:ext cx="7662595" cy="298855"/>
          </a:xfrm>
          <a:prstGeom prst="rect">
            <a:avLst/>
          </a:prstGeom>
          <a:noFill/>
          <a:ln algn="ctr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121920" bIns="0" numCol="1" anchor="t" anchorCtr="0" compatLnSpc="1">
            <a:prstTxWarp prst="textNoShape">
              <a:avLst/>
            </a:prstTxWarp>
          </a:bodyPr>
          <a:lstStyle>
            <a:lvl1pPr marL="0" indent="0" algn="l" defTabSz="914400" rtl="0" eaLnBrk="0" fontAlgn="base" hangingPunct="0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lrTx/>
              <a:buFontTx/>
              <a:buNone/>
              <a:defRPr sz="24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5334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895350" indent="-85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Arial" charset="0"/>
              <a:defRPr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AU" sz="1467" b="1" kern="0" dirty="0">
                <a:solidFill>
                  <a:srgbClr val="FFFFFF"/>
                </a:solidFill>
              </a:rPr>
              <a:t>ADULTS DEVELOPED</a:t>
            </a:r>
            <a:endParaRPr lang="en-US" sz="1467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3768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4E32975-0865-EF44-9097-5FA253923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4" y="184299"/>
            <a:ext cx="9958916" cy="949843"/>
          </a:xfrm>
          <a:prstGeom prst="rect">
            <a:avLst/>
          </a:prstGeom>
        </p:spPr>
        <p:txBody>
          <a:bodyPr anchor="ctr"/>
          <a:lstStyle>
            <a:lvl1pPr algn="l">
              <a:defRPr sz="3733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312AE2-5B1E-0F40-80F8-DC94E2853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356441"/>
            <a:ext cx="11206989" cy="5108156"/>
          </a:xfrm>
          <a:prstGeom prst="rect">
            <a:avLst/>
          </a:prstGeom>
        </p:spPr>
        <p:txBody>
          <a:bodyPr/>
          <a:lstStyle>
            <a:lvl1pPr marL="355591" indent="-355591">
              <a:buClrTx/>
              <a:defRPr>
                <a:solidFill>
                  <a:schemeClr val="tx1"/>
                </a:solidFill>
              </a:defRPr>
            </a:lvl1pPr>
            <a:lvl2pPr marL="711182" indent="-355591">
              <a:buClrTx/>
              <a:tabLst/>
              <a:defRPr sz="2400">
                <a:solidFill>
                  <a:schemeClr val="tx1"/>
                </a:solidFill>
              </a:defRPr>
            </a:lvl2pPr>
            <a:lvl3pPr marL="1083706" indent="-372524" defTabSz="1437181">
              <a:buClrTx/>
              <a:buSzPct val="80000"/>
              <a:buFont typeface="Lucida Grande"/>
              <a:buChar char="&gt;"/>
              <a:tabLst/>
              <a:defRPr sz="2400">
                <a:solidFill>
                  <a:schemeClr val="tx1"/>
                </a:solidFill>
              </a:defRPr>
            </a:lvl3pPr>
            <a:lvl4pPr marL="1439297" indent="-355591">
              <a:buClrTx/>
              <a:buFont typeface="Wingdings" charset="2"/>
              <a:buChar char="§"/>
              <a:defRPr sz="2400">
                <a:solidFill>
                  <a:schemeClr val="tx1"/>
                </a:solidFill>
              </a:defRPr>
            </a:lvl4pPr>
            <a:lvl5pPr marL="1794888" indent="-355591">
              <a:buClrTx/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5389CDC-DECC-4424-BBE0-44862470C3DA}"/>
              </a:ext>
            </a:extLst>
          </p:cNvPr>
          <p:cNvCxnSpPr/>
          <p:nvPr userDrawn="1"/>
        </p:nvCxnSpPr>
        <p:spPr>
          <a:xfrm flipV="1">
            <a:off x="527539" y="1160585"/>
            <a:ext cx="9214338" cy="117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9599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B1F12D-21F8-CC47-B5A4-762481B0D930}"/>
              </a:ext>
            </a:extLst>
          </p:cNvPr>
          <p:cNvSpPr/>
          <p:nvPr userDrawn="1"/>
        </p:nvSpPr>
        <p:spPr>
          <a:xfrm>
            <a:off x="0" y="1270413"/>
            <a:ext cx="12192000" cy="5587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4E32975-0865-EF44-9097-5FA253923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4" y="184297"/>
            <a:ext cx="9958916" cy="949844"/>
          </a:xfrm>
          <a:prstGeom prst="rect">
            <a:avLst/>
          </a:prstGeom>
        </p:spPr>
        <p:txBody>
          <a:bodyPr anchor="ctr"/>
          <a:lstStyle>
            <a:lvl1pPr algn="l">
              <a:defRPr sz="3733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312AE2-5B1E-0F40-80F8-DC94E2853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356441"/>
            <a:ext cx="11206989" cy="5108156"/>
          </a:xfrm>
          <a:prstGeom prst="rect">
            <a:avLst/>
          </a:prstGeom>
        </p:spPr>
        <p:txBody>
          <a:bodyPr/>
          <a:lstStyle>
            <a:lvl1pPr marL="355591" indent="-355591">
              <a:buClrTx/>
              <a:defRPr>
                <a:solidFill>
                  <a:sysClr val="windowText" lastClr="000000"/>
                </a:solidFill>
              </a:defRPr>
            </a:lvl1pPr>
            <a:lvl2pPr marL="711182" indent="-355591">
              <a:buClrTx/>
              <a:tabLst/>
              <a:defRPr sz="2400">
                <a:solidFill>
                  <a:sysClr val="windowText" lastClr="000000"/>
                </a:solidFill>
              </a:defRPr>
            </a:lvl2pPr>
            <a:lvl3pPr marL="1083706" indent="-372524" defTabSz="1437181">
              <a:buClrTx/>
              <a:buSzPct val="80000"/>
              <a:buFont typeface="Lucida Grande"/>
              <a:buChar char="&gt;"/>
              <a:tabLst/>
              <a:defRPr sz="2400">
                <a:solidFill>
                  <a:sysClr val="windowText" lastClr="000000"/>
                </a:solidFill>
              </a:defRPr>
            </a:lvl3pPr>
            <a:lvl4pPr marL="1439297" indent="-355591">
              <a:buClrTx/>
              <a:buFont typeface="Wingdings" charset="2"/>
              <a:buChar char="§"/>
              <a:defRPr sz="2400">
                <a:solidFill>
                  <a:sysClr val="windowText" lastClr="000000"/>
                </a:solidFill>
              </a:defRPr>
            </a:lvl4pPr>
            <a:lvl5pPr marL="1794888" indent="-355591">
              <a:buClrTx/>
              <a:defRPr sz="2400">
                <a:solidFill>
                  <a:sysClr val="windowText" lastClr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461569" y="6500909"/>
            <a:ext cx="585430" cy="263875"/>
          </a:xfrm>
          <a:prstGeom prst="rect">
            <a:avLst/>
          </a:prstGeom>
        </p:spPr>
        <p:txBody>
          <a:bodyPr/>
          <a:lstStyle>
            <a:lvl1pPr>
              <a:defRPr sz="1100"/>
            </a:lvl1pPr>
          </a:lstStyle>
          <a:p>
            <a:fld id="{84CD2B8E-7FB8-4059-B0B9-8D76C38155E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935837B-BB96-4EB4-B789-C711644B8E6C}"/>
              </a:ext>
            </a:extLst>
          </p:cNvPr>
          <p:cNvCxnSpPr/>
          <p:nvPr userDrawn="1"/>
        </p:nvCxnSpPr>
        <p:spPr>
          <a:xfrm flipV="1">
            <a:off x="527539" y="1160585"/>
            <a:ext cx="9214338" cy="117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06499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608A350-8D74-B249-A233-574220C9EF19}"/>
              </a:ext>
            </a:extLst>
          </p:cNvPr>
          <p:cNvSpPr txBox="1">
            <a:spLocks/>
          </p:cNvSpPr>
          <p:nvPr userDrawn="1"/>
        </p:nvSpPr>
        <p:spPr>
          <a:xfrm>
            <a:off x="527054" y="144877"/>
            <a:ext cx="9958916" cy="1125537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28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733" kern="0" dirty="0">
                <a:solidFill>
                  <a:srgbClr val="2D2D8A"/>
                </a:solidFill>
              </a:rPr>
              <a:t>Click to edit Master title style</a:t>
            </a:r>
            <a:endParaRPr lang="en-AU" sz="3733" kern="0" dirty="0">
              <a:solidFill>
                <a:srgbClr val="2D2D8A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ED8EB87-9BF0-0946-AA40-A9859ECE27AC}"/>
              </a:ext>
            </a:extLst>
          </p:cNvPr>
          <p:cNvSpPr txBox="1">
            <a:spLocks/>
          </p:cNvSpPr>
          <p:nvPr userDrawn="1"/>
        </p:nvSpPr>
        <p:spPr>
          <a:xfrm>
            <a:off x="527051" y="1356441"/>
            <a:ext cx="11206989" cy="5108156"/>
          </a:xfrm>
          <a:prstGeom prst="rect">
            <a:avLst/>
          </a:prstGeom>
        </p:spPr>
        <p:txBody>
          <a:bodyPr/>
          <a:lstStyle>
            <a:lvl1pPr marL="266700" indent="-2667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Tx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5334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Char char="–"/>
              <a:tabLst/>
              <a:defRPr sz="1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812800" indent="-279400" algn="l" defTabSz="1077913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80000"/>
              <a:buFont typeface="Lucida Grande"/>
              <a:buChar char="&gt;"/>
              <a:tabLst/>
              <a:defRPr sz="1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0795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Wingdings" charset="2"/>
              <a:buChar char="§"/>
              <a:defRPr sz="1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1346200" indent="-2667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»"/>
              <a:defRPr sz="1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sz="3200" kern="0" dirty="0">
                <a:solidFill>
                  <a:srgbClr val="000000"/>
                </a:solidFill>
              </a:rPr>
              <a:t>Click to edit Master text styles</a:t>
            </a:r>
          </a:p>
          <a:p>
            <a:pPr lvl="1"/>
            <a:r>
              <a:rPr lang="en-US" sz="2400" kern="0" dirty="0">
                <a:solidFill>
                  <a:srgbClr val="000000"/>
                </a:solidFill>
              </a:rPr>
              <a:t>Second level</a:t>
            </a:r>
          </a:p>
          <a:p>
            <a:pPr lvl="2"/>
            <a:r>
              <a:rPr lang="en-US" sz="2400" kern="0" dirty="0">
                <a:solidFill>
                  <a:srgbClr val="000000"/>
                </a:solidFill>
              </a:rPr>
              <a:t>Third level</a:t>
            </a:r>
          </a:p>
          <a:p>
            <a:pPr lvl="3"/>
            <a:r>
              <a:rPr lang="en-US" sz="2400" kern="0" dirty="0">
                <a:solidFill>
                  <a:srgbClr val="000000"/>
                </a:solidFill>
              </a:rPr>
              <a:t>Fourth level</a:t>
            </a:r>
          </a:p>
          <a:p>
            <a:pPr lvl="4"/>
            <a:r>
              <a:rPr lang="en-US" sz="2400" kern="0" dirty="0">
                <a:solidFill>
                  <a:srgbClr val="000000"/>
                </a:solidFill>
              </a:rPr>
              <a:t>Fifth level</a:t>
            </a:r>
            <a:endParaRPr lang="en-AU" sz="2400" kern="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397" y="6368061"/>
            <a:ext cx="1069623" cy="365125"/>
          </a:xfrm>
          <a:prstGeom prst="rect">
            <a:avLst/>
          </a:prstGeom>
        </p:spPr>
        <p:txBody>
          <a:bodyPr/>
          <a:lstStyle/>
          <a:p>
            <a:fld id="{84CD2B8E-7FB8-4059-B0B9-8D76C38155E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0284178" y="6356352"/>
            <a:ext cx="106962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CD2B8E-7FB8-4059-B0B9-8D76C38155E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0CF0AA-A64C-4BB0-9798-2398C4EEB087}"/>
              </a:ext>
            </a:extLst>
          </p:cNvPr>
          <p:cNvCxnSpPr/>
          <p:nvPr userDrawn="1"/>
        </p:nvCxnSpPr>
        <p:spPr>
          <a:xfrm flipV="1">
            <a:off x="527539" y="1160585"/>
            <a:ext cx="9214338" cy="117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281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fade/>
  </p:transition>
  <p:hf hdr="0" ftr="0" dt="0"/>
  <p:txStyles>
    <p:titleStyle>
      <a:lvl1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 b="1">
          <a:ln>
            <a:noFill/>
          </a:ln>
          <a:solidFill>
            <a:schemeClr val="tx2"/>
          </a:solidFill>
          <a:effectLst/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lnSpc>
          <a:spcPts val="4000"/>
        </a:lnSpc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609585" algn="l" rtl="0" fontAlgn="base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" charset="0"/>
        </a:defRPr>
      </a:lvl6pPr>
      <a:lvl7pPr marL="1219170" algn="l" rtl="0" fontAlgn="base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" charset="0"/>
        </a:defRPr>
      </a:lvl7pPr>
      <a:lvl8pPr marL="1828754" algn="l" rtl="0" fontAlgn="base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" charset="0"/>
        </a:defRPr>
      </a:lvl8pPr>
      <a:lvl9pPr marL="2438339" algn="l" rtl="0" fontAlgn="base">
        <a:spcBef>
          <a:spcPct val="0"/>
        </a:spcBef>
        <a:spcAft>
          <a:spcPct val="0"/>
        </a:spcAft>
        <a:defRPr sz="4267">
          <a:solidFill>
            <a:schemeClr val="tx2"/>
          </a:solidFill>
          <a:latin typeface="Arial" charset="0"/>
        </a:defRPr>
      </a:lvl9pPr>
    </p:titleStyle>
    <p:bodyStyle>
      <a:lvl1pPr marL="355591" indent="-355591" algn="l" defTabSz="609585" rtl="0" eaLnBrk="0" fontAlgn="base" hangingPunct="0">
        <a:spcBef>
          <a:spcPts val="1333"/>
        </a:spcBef>
        <a:spcAft>
          <a:spcPct val="0"/>
        </a:spcAft>
        <a:buClrTx/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11182" indent="-355591" algn="l" rtl="0" eaLnBrk="0" fontAlgn="base" hangingPunct="0">
        <a:spcBef>
          <a:spcPct val="20000"/>
        </a:spcBef>
        <a:spcAft>
          <a:spcPct val="0"/>
        </a:spcAft>
        <a:buClrTx/>
        <a:buFont typeface="Arial" charset="0"/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1193770" indent="-114297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Arial" charset="0"/>
        <a:defRPr>
          <a:solidFill>
            <a:schemeClr val="tx1"/>
          </a:solidFill>
          <a:latin typeface="+mn-lt"/>
          <a:ea typeface="Arial" charset="0"/>
          <a:cs typeface="+mn-cs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Arial" charset="0"/>
          <a:cs typeface="+mn-cs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Arial" charset="0"/>
          <a:cs typeface="+mn-cs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42781" y="4165666"/>
            <a:ext cx="10428529" cy="676595"/>
          </a:xfrm>
          <a:prstGeom prst="rect">
            <a:avLst/>
          </a:prstGeom>
          <a:ln algn="ctr"/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noAutofit/>
          </a:bodyPr>
          <a:lstStyle>
            <a:lvl1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ln>
                  <a:noFill/>
                </a:ln>
                <a:solidFill>
                  <a:srgbClr val="FDC82F"/>
                </a:solidFill>
                <a:effectLst/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609585" algn="l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chemeClr val="tx2"/>
                </a:solidFill>
                <a:latin typeface="Arial" charset="0"/>
              </a:defRPr>
            </a:lvl6pPr>
            <a:lvl7pPr marL="1219170" algn="l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chemeClr val="tx2"/>
                </a:solidFill>
                <a:latin typeface="Arial" charset="0"/>
              </a:defRPr>
            </a:lvl7pPr>
            <a:lvl8pPr marL="1828754" algn="l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chemeClr val="tx2"/>
                </a:solidFill>
                <a:latin typeface="Arial" charset="0"/>
              </a:defRPr>
            </a:lvl8pPr>
            <a:lvl9pPr marL="2438339" algn="l" rtl="0" fontAlgn="base">
              <a:spcBef>
                <a:spcPct val="0"/>
              </a:spcBef>
              <a:spcAft>
                <a:spcPct val="0"/>
              </a:spcAft>
              <a:defRPr sz="4267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panose="020B0604020202020204" pitchFamily="34" charset="0"/>
              </a:rPr>
              <a:t>STANDARD OF CARE </a:t>
            </a:r>
          </a:p>
          <a:p>
            <a:pPr lvl="0" eaLnBrk="1" hangingPunct="1">
              <a:lnSpc>
                <a:spcPct val="100000"/>
              </a:lnSpc>
            </a:pPr>
            <a:r>
              <a:rPr lang="en-AU" altLang="en-US" sz="3600" b="0" dirty="0">
                <a:solidFill>
                  <a:srgbClr val="000000"/>
                </a:solidFill>
                <a:cs typeface="Arial" panose="020B0604020202020204" pitchFamily="34" charset="0"/>
              </a:rPr>
              <a:t>Systematic review and consensus: unilateral cochlear implants for bilateral severe, profound, or moderate sloping to profound sensorineural hearing loss</a:t>
            </a:r>
            <a:r>
              <a:rPr lang="en-AU" altLang="en-US" sz="3600" b="0" i="1" baseline="30000" dirty="0">
                <a:solidFill>
                  <a:srgbClr val="000000"/>
                </a:solidFill>
                <a:cs typeface="Arial" panose="020B0604020202020204" pitchFamily="34" charset="0"/>
              </a:rPr>
              <a:t>1</a:t>
            </a:r>
          </a:p>
          <a:p>
            <a:pPr lvl="0" eaLnBrk="1" hangingPunct="1">
              <a:lnSpc>
                <a:spcPct val="100000"/>
              </a:lnSpc>
            </a:pPr>
            <a:endParaRPr kumimoji="0" lang="en-AU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/>
              <a:ea typeface="ＭＳ Ｐゴシック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3600" b="0" dirty="0">
                <a:solidFill>
                  <a:srgbClr val="000000"/>
                </a:solidFill>
                <a:cs typeface="Arial" panose="020B0604020202020204" pitchFamily="34" charset="0"/>
              </a:rPr>
              <a:t>Consensus statements for cochlear implantation</a:t>
            </a:r>
          </a:p>
          <a:p>
            <a:pPr eaLnBrk="1" hangingPunct="1">
              <a:lnSpc>
                <a:spcPct val="100000"/>
              </a:lnSpc>
            </a:pPr>
            <a:r>
              <a:rPr lang="en-AU" alt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Category 3 - </a:t>
            </a:r>
            <a:r>
              <a:rPr lang="en-AU" sz="36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Best practice guidelines for surgery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>
          <a:xfrm flipV="1">
            <a:off x="729262" y="3429000"/>
            <a:ext cx="10855859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B1A4A3-6510-40A3-ABF6-FABD630E9E54}"/>
              </a:ext>
            </a:extLst>
          </p:cNvPr>
          <p:cNvSpPr txBox="1"/>
          <p:nvPr/>
        </p:nvSpPr>
        <p:spPr>
          <a:xfrm>
            <a:off x="942781" y="5289167"/>
            <a:ext cx="108558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b="1" i="1" baseline="30000" dirty="0"/>
              <a:t>1</a:t>
            </a:r>
            <a:r>
              <a:rPr lang="en-AU" sz="1400" b="1" i="1" dirty="0"/>
              <a:t>Delphi Consensus Group on Cochlear Implantation in Adults</a:t>
            </a:r>
            <a:r>
              <a:rPr lang="en-AU" sz="1400" i="1" dirty="0"/>
              <a:t>; </a:t>
            </a:r>
            <a:r>
              <a:rPr lang="en-US" sz="1400" i="1" dirty="0"/>
              <a:t>Craig A Buchman,</a:t>
            </a:r>
            <a:r>
              <a:rPr lang="en-US" sz="1400" i="1" baseline="30000" dirty="0"/>
              <a:t> </a:t>
            </a:r>
            <a:r>
              <a:rPr lang="en-US" sz="1400" i="1" dirty="0"/>
              <a:t>René H Gifford,</a:t>
            </a:r>
            <a:r>
              <a:rPr lang="en-US" sz="1400" i="1" baseline="30000" dirty="0"/>
              <a:t> </a:t>
            </a:r>
            <a:r>
              <a:rPr lang="en-US" sz="1400" i="1" dirty="0"/>
              <a:t>David Haynes,</a:t>
            </a:r>
            <a:r>
              <a:rPr lang="en-US" sz="1400" i="1" baseline="30000" dirty="0"/>
              <a:t> </a:t>
            </a:r>
            <a:r>
              <a:rPr lang="en-US" sz="1400" i="1" dirty="0"/>
              <a:t>Thomas Lenarz, </a:t>
            </a:r>
          </a:p>
          <a:p>
            <a:r>
              <a:rPr lang="en-US" sz="1400" i="1" dirty="0"/>
              <a:t>Gerard O’Donoghue,</a:t>
            </a:r>
            <a:r>
              <a:rPr lang="en-US" sz="1400" i="1" baseline="30000" dirty="0"/>
              <a:t> </a:t>
            </a:r>
            <a:r>
              <a:rPr lang="en-US" sz="1400" i="1" dirty="0"/>
              <a:t>Oliver Adunka, Alison L Baird,</a:t>
            </a:r>
            <a:r>
              <a:rPr lang="en-US" sz="1400" i="1" baseline="30000" dirty="0"/>
              <a:t> </a:t>
            </a:r>
            <a:r>
              <a:rPr lang="en-US" sz="1400" i="1" dirty="0"/>
              <a:t>Allison Biever,</a:t>
            </a:r>
            <a:r>
              <a:rPr lang="en-US" sz="1400" i="1" baseline="30000" dirty="0"/>
              <a:t> </a:t>
            </a:r>
            <a:r>
              <a:rPr lang="en-US" sz="1400" i="1" dirty="0"/>
              <a:t>Robert Briggs,</a:t>
            </a:r>
            <a:r>
              <a:rPr lang="en-US" sz="1400" i="1" baseline="30000" dirty="0"/>
              <a:t> </a:t>
            </a:r>
            <a:r>
              <a:rPr lang="en-US" sz="1400" i="1" dirty="0"/>
              <a:t>Matthew L Carlson,</a:t>
            </a:r>
            <a:r>
              <a:rPr lang="en-US" sz="1400" i="1" baseline="30000" dirty="0"/>
              <a:t> </a:t>
            </a:r>
            <a:r>
              <a:rPr lang="en-US" sz="1400" i="1" dirty="0"/>
              <a:t>Oliver Cole,</a:t>
            </a:r>
            <a:r>
              <a:rPr lang="en-US" sz="1400" i="1" baseline="30000" dirty="0"/>
              <a:t> </a:t>
            </a:r>
            <a:r>
              <a:rPr lang="en-US" sz="1400" i="1" dirty="0"/>
              <a:t>Charlotte L Cookson, Pu Dai, </a:t>
            </a:r>
          </a:p>
          <a:p>
            <a:r>
              <a:rPr lang="en-US" sz="1400" i="1" dirty="0"/>
              <a:t>Colin Driscoll,</a:t>
            </a:r>
            <a:r>
              <a:rPr lang="en-US" sz="1400" i="1" baseline="30000" dirty="0"/>
              <a:t> </a:t>
            </a:r>
            <a:r>
              <a:rPr lang="en-US" sz="1400" i="1" dirty="0"/>
              <a:t>Howard W Francis,</a:t>
            </a:r>
            <a:r>
              <a:rPr lang="en-US" sz="1400" i="1" baseline="30000" dirty="0"/>
              <a:t> </a:t>
            </a:r>
            <a:r>
              <a:rPr lang="en-US" sz="1400" i="1" dirty="0"/>
              <a:t>Bruce Gantz,</a:t>
            </a:r>
            <a:r>
              <a:rPr lang="en-US" sz="1400" i="1" baseline="30000" dirty="0"/>
              <a:t> </a:t>
            </a:r>
            <a:r>
              <a:rPr lang="en-US" sz="1400" i="1" dirty="0"/>
              <a:t>Richard K Gurgel,</a:t>
            </a:r>
            <a:r>
              <a:rPr lang="en-US" sz="1400" i="1" baseline="30000" dirty="0"/>
              <a:t> </a:t>
            </a:r>
            <a:r>
              <a:rPr lang="en-US" sz="1400" i="1" dirty="0"/>
              <a:t>Marlan Hansen,</a:t>
            </a:r>
            <a:r>
              <a:rPr lang="en-US" sz="1400" i="1" baseline="30000" dirty="0"/>
              <a:t> </a:t>
            </a:r>
            <a:r>
              <a:rPr lang="en-US" sz="1400" i="1" dirty="0"/>
              <a:t>Meredith Holcomb,</a:t>
            </a:r>
            <a:r>
              <a:rPr lang="en-US" sz="1400" i="1" baseline="30000" dirty="0"/>
              <a:t> </a:t>
            </a:r>
            <a:r>
              <a:rPr lang="en-US" sz="1400" i="1" dirty="0"/>
              <a:t>Rebecca J Hornby,</a:t>
            </a:r>
            <a:r>
              <a:rPr lang="en-US" sz="1400" i="1" baseline="30000" dirty="0"/>
              <a:t> </a:t>
            </a:r>
            <a:r>
              <a:rPr lang="en-US" sz="1400" i="1" dirty="0"/>
              <a:t>Eva Karltorp,</a:t>
            </a:r>
            <a:r>
              <a:rPr lang="en-US" sz="1400" i="1" baseline="30000" dirty="0"/>
              <a:t> </a:t>
            </a:r>
          </a:p>
          <a:p>
            <a:r>
              <a:rPr lang="en-US" sz="1400" i="1" dirty="0"/>
              <a:t>Milind Kirtane,</a:t>
            </a:r>
            <a:r>
              <a:rPr lang="en-US" sz="1400" i="1" baseline="30000" dirty="0"/>
              <a:t> </a:t>
            </a:r>
            <a:r>
              <a:rPr lang="en-US" sz="1400" i="1" dirty="0"/>
              <a:t>Jannine Larky, Lisa M Law,</a:t>
            </a:r>
            <a:r>
              <a:rPr lang="en-US" sz="1400" i="1" baseline="30000" dirty="0"/>
              <a:t>7 </a:t>
            </a:r>
            <a:r>
              <a:rPr lang="en-US" sz="1400" i="1" dirty="0"/>
              <a:t>Emmanuel Mylanus, J Thomas Roland Jr, Shakeel R Saeed,</a:t>
            </a:r>
            <a:r>
              <a:rPr lang="en-US" sz="1400" i="1" baseline="30000" dirty="0"/>
              <a:t> </a:t>
            </a:r>
            <a:r>
              <a:rPr lang="en-US" sz="1400" i="1" dirty="0"/>
              <a:t>Henryk Skarzynski,</a:t>
            </a:r>
            <a:r>
              <a:rPr lang="en-US" sz="1400" i="1" baseline="30000" dirty="0"/>
              <a:t> </a:t>
            </a:r>
            <a:r>
              <a:rPr lang="en-US" sz="1400" i="1" dirty="0"/>
              <a:t>Piotr H Skarzynski,</a:t>
            </a:r>
            <a:r>
              <a:rPr lang="en-US" sz="1400" i="1" baseline="30000" dirty="0"/>
              <a:t> </a:t>
            </a:r>
          </a:p>
          <a:p>
            <a:r>
              <a:rPr lang="en-US" sz="1400" i="1" dirty="0"/>
              <a:t>Mark Syms, Holly Teagle, Paul Van de Heyning,</a:t>
            </a:r>
            <a:r>
              <a:rPr lang="en-US" sz="1400" i="1" baseline="30000" dirty="0"/>
              <a:t> </a:t>
            </a:r>
            <a:r>
              <a:rPr lang="en-US" sz="1400" i="1" dirty="0"/>
              <a:t>Christophe Vincent, Hao Wu,</a:t>
            </a:r>
            <a:r>
              <a:rPr lang="en-US" sz="1400" i="1" baseline="30000" dirty="0"/>
              <a:t> </a:t>
            </a:r>
            <a:r>
              <a:rPr lang="en-US" sz="1400" i="1" dirty="0"/>
              <a:t>Tatsuya Yamasoba, Terry Zwolan</a:t>
            </a:r>
            <a:r>
              <a:rPr lang="en-US" sz="1400" i="1" baseline="30000" dirty="0"/>
              <a:t>.</a:t>
            </a:r>
            <a:endParaRPr lang="en-AU" sz="1400" i="1" dirty="0"/>
          </a:p>
          <a:p>
            <a:endParaRPr lang="en-AU" sz="1400" i="1" dirty="0"/>
          </a:p>
        </p:txBody>
      </p:sp>
    </p:spTree>
    <p:extLst>
      <p:ext uri="{BB962C8B-B14F-4D97-AF65-F5344CB8AC3E}">
        <p14:creationId xmlns:p14="http://schemas.microsoft.com/office/powerpoint/2010/main" val="364849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AB974EBE-A809-4058-82B1-FD264C8D6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0"/>
          <a:stretch/>
        </p:blipFill>
        <p:spPr>
          <a:xfrm flipH="1">
            <a:off x="2836815" y="0"/>
            <a:ext cx="935518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B2BF22-C46E-42C9-9900-8B6AD83A30F4}"/>
              </a:ext>
            </a:extLst>
          </p:cNvPr>
          <p:cNvSpPr/>
          <p:nvPr/>
        </p:nvSpPr>
        <p:spPr>
          <a:xfrm rot="16200000" flipH="1" flipV="1">
            <a:off x="1317811" y="-1317808"/>
            <a:ext cx="6857998" cy="94936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36980">
                <a:srgbClr val="FFFFFF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D058C-3CC2-433C-BF52-C3B7BDCE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3" y="221667"/>
            <a:ext cx="11176594" cy="9498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Supporting Evidence: </a:t>
            </a:r>
            <a:r>
              <a:rPr lang="en-US" sz="4000" i="1" dirty="0">
                <a:solidFill>
                  <a:srgbClr val="000000"/>
                </a:solidFill>
                <a:latin typeface="Calibri" panose="020F0502020204030204"/>
              </a:rPr>
              <a:t>Roberts et al 2013</a:t>
            </a:r>
            <a:endParaRPr lang="en-AU" sz="4000" i="1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72B9-FF4A-4194-B40D-C3BF2469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3" y="1222590"/>
            <a:ext cx="7473947" cy="541025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AU" sz="2700" b="1" dirty="0"/>
              <a:t>Results: </a:t>
            </a:r>
          </a:p>
          <a:p>
            <a:pPr>
              <a:spcBef>
                <a:spcPts val="600"/>
              </a:spcBef>
            </a:pPr>
            <a:r>
              <a:rPr lang="en-AU" sz="2400" dirty="0"/>
              <a:t>Both older and younger groups demonstrated improved speech recognition post implant </a:t>
            </a:r>
          </a:p>
          <a:p>
            <a:pPr>
              <a:spcBef>
                <a:spcPts val="600"/>
              </a:spcBef>
            </a:pPr>
            <a:r>
              <a:rPr lang="en-AU" sz="2400" dirty="0"/>
              <a:t>Younger adults have significantly better absolute speech recognition scores than older adults </a:t>
            </a:r>
          </a:p>
          <a:p>
            <a:pPr>
              <a:spcBef>
                <a:spcPts val="600"/>
              </a:spcBef>
            </a:pPr>
            <a:r>
              <a:rPr lang="en-AU" sz="2400" dirty="0"/>
              <a:t>Adults &gt; 80yrs had the poorest speech scores,             BUT still showed significant improvement</a:t>
            </a:r>
          </a:p>
          <a:p>
            <a:pPr>
              <a:spcBef>
                <a:spcPts val="600"/>
              </a:spcBef>
            </a:pPr>
            <a:r>
              <a:rPr lang="en-AU" sz="2400" dirty="0"/>
              <a:t>Family history of hearing loss was observed 	               more often in younger adults</a:t>
            </a:r>
          </a:p>
          <a:p>
            <a:pPr>
              <a:spcBef>
                <a:spcPts val="600"/>
              </a:spcBef>
            </a:pPr>
            <a:r>
              <a:rPr lang="en-AU" sz="2400" dirty="0"/>
              <a:t>No differences in post-op vestibular symptoms or surgical complications between the two age groups were observed</a:t>
            </a:r>
          </a:p>
          <a:p>
            <a:pPr marL="0" lvl="1" indent="0" defTabSz="609585">
              <a:spcBef>
                <a:spcPts val="600"/>
              </a:spcBef>
              <a:buNone/>
            </a:pPr>
            <a:endParaRPr lang="en-AU" sz="2200" dirty="0">
              <a:ea typeface="ＭＳ Ｐゴシック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3357D-18C5-4AF1-A6A1-A124C812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282D08F-4F0E-45A9-8172-D16C92E04515}"/>
              </a:ext>
            </a:extLst>
          </p:cNvPr>
          <p:cNvCxnSpPr>
            <a:cxnSpLocks/>
          </p:cNvCxnSpPr>
          <p:nvPr/>
        </p:nvCxnSpPr>
        <p:spPr>
          <a:xfrm>
            <a:off x="538989" y="1104992"/>
            <a:ext cx="89546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06DC2E65-BF8D-436A-B465-745AEC760794}"/>
              </a:ext>
            </a:extLst>
          </p:cNvPr>
          <p:cNvSpPr/>
          <p:nvPr/>
        </p:nvSpPr>
        <p:spPr>
          <a:xfrm>
            <a:off x="538989" y="6488668"/>
            <a:ext cx="116690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baseline="30000" dirty="0"/>
              <a:t>50</a:t>
            </a:r>
            <a:r>
              <a:rPr lang="en-GB" sz="1000" dirty="0"/>
              <a:t> </a:t>
            </a:r>
            <a:r>
              <a:rPr lang="en-GB" sz="1000" i="1" dirty="0"/>
              <a:t>Roberts DS, Lin HW, Herrmann BS, Lee DJ. Differential cochlear implant outcomes in older adults. Laryngoscope 2013; 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235105769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throwing a frisbee&#10;&#10;Description automatically generated">
            <a:extLst>
              <a:ext uri="{FF2B5EF4-FFF2-40B4-BE49-F238E27FC236}">
                <a16:creationId xmlns:a16="http://schemas.microsoft.com/office/drawing/2014/main" id="{B7761C1E-B218-467C-B421-C5A33BA604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479"/>
          <a:stretch/>
        </p:blipFill>
        <p:spPr>
          <a:xfrm>
            <a:off x="5945311" y="-1"/>
            <a:ext cx="624668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B2BF22-C46E-42C9-9900-8B6AD83A30F4}"/>
              </a:ext>
            </a:extLst>
          </p:cNvPr>
          <p:cNvSpPr/>
          <p:nvPr/>
        </p:nvSpPr>
        <p:spPr>
          <a:xfrm rot="16200000" flipH="1" flipV="1">
            <a:off x="1728219" y="-1728216"/>
            <a:ext cx="6857998" cy="1031443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36980">
                <a:srgbClr val="FFFFFF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D058C-3CC2-433C-BF52-C3B7BDCE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3" y="221667"/>
            <a:ext cx="11176594" cy="9498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Supporting Evidence: </a:t>
            </a:r>
            <a:r>
              <a:rPr lang="en-US" sz="4000" i="1" dirty="0">
                <a:solidFill>
                  <a:srgbClr val="000000"/>
                </a:solidFill>
                <a:latin typeface="Calibri" panose="020F0502020204030204"/>
              </a:rPr>
              <a:t>Roberts et al 2013</a:t>
            </a:r>
            <a:endParaRPr lang="en-AU" sz="4000" i="1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72B9-FF4A-4194-B40D-C3BF2469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4" y="1234415"/>
            <a:ext cx="6581318" cy="541025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endParaRPr lang="en-AU" sz="2700" b="1" dirty="0"/>
          </a:p>
          <a:p>
            <a:pPr marL="0" indent="0">
              <a:spcBef>
                <a:spcPts val="600"/>
              </a:spcBef>
              <a:buNone/>
            </a:pPr>
            <a:r>
              <a:rPr lang="en-AU" sz="2800" b="1" dirty="0"/>
              <a:t>Conclusion: </a:t>
            </a:r>
          </a:p>
          <a:p>
            <a:pPr>
              <a:spcBef>
                <a:spcPts val="0"/>
              </a:spcBef>
            </a:pPr>
            <a:r>
              <a:rPr lang="en-AU" sz="2800" dirty="0">
                <a:ea typeface="ＭＳ Ｐゴシック" charset="0"/>
              </a:rPr>
              <a:t>Older and younger CI recipients demonstrate significant benefits post implant and no differences in complications or surgical events </a:t>
            </a:r>
          </a:p>
          <a:p>
            <a:pPr>
              <a:spcBef>
                <a:spcPts val="0"/>
              </a:spcBef>
            </a:pPr>
            <a:endParaRPr lang="en-AU" sz="2800" dirty="0"/>
          </a:p>
          <a:p>
            <a:pPr>
              <a:spcBef>
                <a:spcPts val="0"/>
              </a:spcBef>
            </a:pPr>
            <a:r>
              <a:rPr lang="en-AU" sz="2800" dirty="0">
                <a:ea typeface="ＭＳ Ｐゴシック" charset="0"/>
              </a:rPr>
              <a:t>This is important for consideration in counselling of the hearing impaired adult when considering cochlear implantation</a:t>
            </a:r>
          </a:p>
          <a:p>
            <a:pPr marL="355591" lvl="1" defTabSz="609585">
              <a:spcBef>
                <a:spcPts val="600"/>
              </a:spcBef>
              <a:buChar char="•"/>
            </a:pPr>
            <a:endParaRPr lang="en-AU" sz="2200" dirty="0">
              <a:ea typeface="ＭＳ Ｐゴシック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3357D-18C5-4AF1-A6A1-A124C812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2C0B9C-932B-4DA8-9BF4-48595090C4E3}"/>
              </a:ext>
            </a:extLst>
          </p:cNvPr>
          <p:cNvSpPr/>
          <p:nvPr/>
        </p:nvSpPr>
        <p:spPr>
          <a:xfrm>
            <a:off x="538989" y="6488668"/>
            <a:ext cx="116690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baseline="30000" dirty="0"/>
              <a:t>50</a:t>
            </a:r>
            <a:r>
              <a:rPr lang="en-GB" sz="1000" dirty="0"/>
              <a:t> </a:t>
            </a:r>
            <a:r>
              <a:rPr lang="en-GB" sz="1000" i="1" dirty="0"/>
              <a:t>Roberts DS, Lin HW, Herrmann BS, Lee DJ. Differential cochlear implant outcomes in older adults. Laryngoscope 2013; </a:t>
            </a:r>
            <a:endParaRPr lang="de-CH" sz="1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51BEC0F-F29A-486E-80D5-1F14B8BEF754}"/>
              </a:ext>
            </a:extLst>
          </p:cNvPr>
          <p:cNvCxnSpPr>
            <a:cxnSpLocks/>
          </p:cNvCxnSpPr>
          <p:nvPr/>
        </p:nvCxnSpPr>
        <p:spPr>
          <a:xfrm>
            <a:off x="538989" y="1104992"/>
            <a:ext cx="895463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51819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05BD-C6E6-416D-915C-72DFC942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4" y="3240682"/>
            <a:ext cx="11250964" cy="949844"/>
          </a:xfrm>
        </p:spPr>
        <p:txBody>
          <a:bodyPr/>
          <a:lstStyle/>
          <a:p>
            <a: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Findings</a:t>
            </a:r>
            <a:b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</a:br>
            <a:b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en-AU" altLang="en-US" sz="4400" b="0" dirty="0">
                <a:solidFill>
                  <a:srgbClr val="000000"/>
                </a:solidFill>
                <a:cs typeface="Arial" panose="020B0604020202020204" pitchFamily="34" charset="0"/>
              </a:rPr>
              <a:t>What did the systematic literature review </a:t>
            </a:r>
            <a:br>
              <a:rPr lang="en-AU" altLang="en-US" sz="4400" b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AU" altLang="en-US" sz="4400" b="0" dirty="0">
                <a:solidFill>
                  <a:srgbClr val="000000"/>
                </a:solidFill>
                <a:cs typeface="Arial" panose="020B0604020202020204" pitchFamily="34" charset="0"/>
              </a:rPr>
              <a:t>tell us?</a:t>
            </a:r>
            <a:endParaRPr lang="en-AU" sz="5400" kern="1200" cap="all" dirty="0">
              <a:solidFill>
                <a:srgbClr val="00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D2EA0-4AFA-4C89-ACDF-A22F89797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4B55CC-BC8C-4940-945E-FCF6D7EB2FC7}"/>
              </a:ext>
            </a:extLst>
          </p:cNvPr>
          <p:cNvCxnSpPr>
            <a:cxnSpLocks/>
          </p:cNvCxnSpPr>
          <p:nvPr/>
        </p:nvCxnSpPr>
        <p:spPr>
          <a:xfrm>
            <a:off x="527054" y="3429000"/>
            <a:ext cx="94494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805782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a room&#10;&#10;Description automatically generated">
            <a:extLst>
              <a:ext uri="{FF2B5EF4-FFF2-40B4-BE49-F238E27FC236}">
                <a16:creationId xmlns:a16="http://schemas.microsoft.com/office/drawing/2014/main" id="{3555C7D1-5331-40B1-A5F6-75A19EFC5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57"/>
          <a:stretch/>
        </p:blipFill>
        <p:spPr>
          <a:xfrm>
            <a:off x="3041343" y="0"/>
            <a:ext cx="9150656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193258-D5B0-41DE-A1DA-0ACE153CFB1A}"/>
              </a:ext>
            </a:extLst>
          </p:cNvPr>
          <p:cNvSpPr/>
          <p:nvPr/>
        </p:nvSpPr>
        <p:spPr>
          <a:xfrm rot="16200000" flipH="1" flipV="1">
            <a:off x="1317811" y="-1317808"/>
            <a:ext cx="6857998" cy="94936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36980">
                <a:srgbClr val="FFFFFF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8C067-BBC8-48A3-8D87-93837F340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85" y="205310"/>
            <a:ext cx="11089805" cy="5108156"/>
          </a:xfrm>
        </p:spPr>
        <p:txBody>
          <a:bodyPr/>
          <a:lstStyle/>
          <a:p>
            <a:pPr marL="0" indent="0">
              <a:buNone/>
            </a:pPr>
            <a:r>
              <a:rPr lang="en-AU" sz="2800" b="1" dirty="0">
                <a:solidFill>
                  <a:schemeClr val="bg1">
                    <a:lumMod val="50000"/>
                  </a:schemeClr>
                </a:solidFill>
              </a:rPr>
              <a:t>Statement 6: </a:t>
            </a:r>
            <a:r>
              <a:rPr lang="en-AU" sz="2800" b="1" dirty="0"/>
              <a:t>When possible, hearing preservation surgery can be beneficial in individuals with substantial residual hearing.</a:t>
            </a:r>
          </a:p>
          <a:p>
            <a:pPr marL="0" indent="0">
              <a:buNone/>
            </a:pPr>
            <a:endParaRPr lang="en-AU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8F529-9819-477B-9E46-5B155F5B4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CD2B8E-7FB8-4059-B0B9-8D76C38155E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11F18E-72A6-4E35-839F-3DA6E89DABBB}"/>
              </a:ext>
            </a:extLst>
          </p:cNvPr>
          <p:cNvSpPr/>
          <p:nvPr/>
        </p:nvSpPr>
        <p:spPr>
          <a:xfrm>
            <a:off x="471385" y="1367578"/>
            <a:ext cx="700710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In adults with residual hearing, hearing preservation is an important goal of surgery when considering the best possible outcomes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The CI-user with preserved residual hearing may be able to use and benefit from combined electric and acoustic hearing stimulation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Between 22–77% of CI-adults showed preserved residual hearing preservation for the low-frequencies, measured at 4–33 months post surgery</a:t>
            </a:r>
            <a:r>
              <a:rPr lang="en-AU" sz="2400" i="1" baseline="30000" dirty="0"/>
              <a:t>53, 56, 59-61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400" dirty="0"/>
              <a:t>Differences in evaluation and reporting methods, and CI-user profiles may account for some of the variability reported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8E422E5-9ECC-40F8-BBA0-6DFA067AFC81}"/>
              </a:ext>
            </a:extLst>
          </p:cNvPr>
          <p:cNvCxnSpPr>
            <a:cxnSpLocks/>
          </p:cNvCxnSpPr>
          <p:nvPr/>
        </p:nvCxnSpPr>
        <p:spPr>
          <a:xfrm>
            <a:off x="479343" y="1260566"/>
            <a:ext cx="11177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541681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05BD-C6E6-416D-915C-72DFC942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4" y="3306943"/>
            <a:ext cx="11250964" cy="949844"/>
          </a:xfrm>
        </p:spPr>
        <p:txBody>
          <a:bodyPr/>
          <a:lstStyle/>
          <a:p>
            <a: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SUPPORTING EVIDENCE</a:t>
            </a:r>
            <a:b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</a:br>
            <a:b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en-AU" altLang="en-US" sz="4400" b="0" dirty="0">
                <a:solidFill>
                  <a:srgbClr val="000000"/>
                </a:solidFill>
                <a:cs typeface="Arial" panose="020B0604020202020204" pitchFamily="34" charset="0"/>
              </a:rPr>
              <a:t>What was the evidence that contributed to the statement?</a:t>
            </a:r>
            <a:endParaRPr lang="en-AU" sz="5400" kern="1200" cap="all" dirty="0">
              <a:solidFill>
                <a:srgbClr val="00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D2EA0-4AFA-4C89-ACDF-A22F89797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4B55CC-BC8C-4940-945E-FCF6D7EB2FC7}"/>
              </a:ext>
            </a:extLst>
          </p:cNvPr>
          <p:cNvCxnSpPr>
            <a:cxnSpLocks/>
          </p:cNvCxnSpPr>
          <p:nvPr/>
        </p:nvCxnSpPr>
        <p:spPr>
          <a:xfrm>
            <a:off x="527054" y="3429000"/>
            <a:ext cx="94494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29893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8C-3CC2-433C-BF52-C3B7BDCE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3" y="87091"/>
            <a:ext cx="11519946" cy="9498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Supporting Evidence: </a:t>
            </a:r>
            <a:r>
              <a:rPr lang="en-US" sz="4000" i="1" dirty="0">
                <a:solidFill>
                  <a:schemeClr val="tx1"/>
                </a:solidFill>
                <a:latin typeface="Calibri" panose="020F0502020204030204"/>
              </a:rPr>
              <a:t>Ramos-Macias et al 2017</a:t>
            </a:r>
            <a:endParaRPr lang="en-AU" sz="4000" i="1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72B9-FF4A-4194-B40D-C3BF2469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4" y="1256560"/>
            <a:ext cx="11519945" cy="5410256"/>
          </a:xfrm>
        </p:spPr>
        <p:txBody>
          <a:bodyPr/>
          <a:lstStyle/>
          <a:p>
            <a:pPr marL="0" indent="0">
              <a:buNone/>
            </a:pPr>
            <a:r>
              <a:rPr lang="en-AU" sz="2400" b="1" dirty="0"/>
              <a:t>Objective: </a:t>
            </a:r>
            <a:r>
              <a:rPr lang="en-AU" sz="2400" dirty="0"/>
              <a:t>To investigate the effects of surgical approach and electrode design on preservation of residual hearing in low frequencies during and after intracochlear insertion. </a:t>
            </a:r>
          </a:p>
          <a:p>
            <a:pPr marL="0" indent="0">
              <a:buNone/>
            </a:pPr>
            <a:r>
              <a:rPr lang="en-AU" sz="2400" b="1" dirty="0"/>
              <a:t>Electrode types </a:t>
            </a:r>
            <a:r>
              <a:rPr lang="en-AU" sz="2400" dirty="0"/>
              <a:t>included:</a:t>
            </a:r>
            <a:r>
              <a:rPr lang="en-AU" sz="2400" b="1" dirty="0"/>
              <a:t> </a:t>
            </a:r>
          </a:p>
          <a:p>
            <a:pPr lvl="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/>
              <a:t>recent sheath-based perimodiolar array </a:t>
            </a:r>
            <a:r>
              <a:rPr lang="en-AU" dirty="0">
                <a:solidFill>
                  <a:schemeClr val="tx1"/>
                </a:solidFill>
              </a:rPr>
              <a:t>(A)</a:t>
            </a:r>
          </a:p>
          <a:p>
            <a:pPr lvl="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chemeClr val="tx1"/>
                </a:solidFill>
              </a:rPr>
              <a:t>a stylet based perimodiolar array (B)</a:t>
            </a:r>
          </a:p>
          <a:p>
            <a:pPr lvl="3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>
                <a:solidFill>
                  <a:schemeClr val="tx1"/>
                </a:solidFill>
              </a:rPr>
              <a:t>and a straight lateral wall array (C )</a:t>
            </a:r>
            <a:endParaRPr lang="en-AU" dirty="0"/>
          </a:p>
          <a:p>
            <a:pPr marL="0" indent="0">
              <a:spcBef>
                <a:spcPts val="1200"/>
              </a:spcBef>
              <a:buNone/>
            </a:pPr>
            <a:r>
              <a:rPr lang="en-AU" sz="2400" b="1" dirty="0"/>
              <a:t>Method: </a:t>
            </a:r>
            <a:r>
              <a:rPr lang="en-AU" sz="2400" dirty="0"/>
              <a:t>Prospective, single site, single subject repeated measures study. N= 26 hearing impaired adults, 3 subgroups 10-A, 9-B, 7-C. Electrode design was randomly assigned for each adult. Outcomes compared between groups.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AU" sz="2400" b="1" dirty="0"/>
              <a:t>Measures included </a:t>
            </a:r>
            <a:r>
              <a:rPr lang="en-AU" sz="2400" dirty="0"/>
              <a:t>at preimplant and postimplant at 3, 6 and 12 months:</a:t>
            </a:r>
            <a:r>
              <a:rPr lang="en-AU" sz="2400" b="1" dirty="0"/>
              <a:t> </a:t>
            </a:r>
          </a:p>
          <a:p>
            <a:pPr lvl="2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AU" dirty="0"/>
              <a:t>Pure tone thresholds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dirty="0"/>
              <a:t>Speech recognition scores for Spanish Bisyllabic words in quiet at 65dBHL</a:t>
            </a:r>
          </a:p>
          <a:p>
            <a:pPr marL="0" indent="0">
              <a:buNone/>
            </a:pPr>
            <a:endParaRPr lang="en-AU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3357D-18C5-4AF1-A6A1-A124C812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9D59F2-2DF3-4E94-ADFB-8F8E55FB4541}"/>
              </a:ext>
            </a:extLst>
          </p:cNvPr>
          <p:cNvCxnSpPr>
            <a:cxnSpLocks/>
          </p:cNvCxnSpPr>
          <p:nvPr/>
        </p:nvCxnSpPr>
        <p:spPr>
          <a:xfrm flipV="1">
            <a:off x="527053" y="963459"/>
            <a:ext cx="11131547" cy="3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D802D6F-6E19-4559-B475-77CCD1AA6E1E}"/>
              </a:ext>
            </a:extLst>
          </p:cNvPr>
          <p:cNvSpPr/>
          <p:nvPr/>
        </p:nvSpPr>
        <p:spPr>
          <a:xfrm>
            <a:off x="457701" y="6509735"/>
            <a:ext cx="107718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baseline="30000" dirty="0"/>
              <a:t>53</a:t>
            </a:r>
            <a:r>
              <a:rPr lang="en-GB" sz="1000" i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i="1" dirty="0"/>
              <a:t>Ramos-Macías A, Borkoski-Barreiro SA, Falcón-González JC, Ramos-de Miguel A. Hearing preservation: a preliminary experience. </a:t>
            </a:r>
            <a:r>
              <a:rPr lang="en-GB" sz="1000" i="1" dirty="0" err="1"/>
              <a:t>Audiol</a:t>
            </a:r>
            <a:r>
              <a:rPr lang="en-GB" sz="1000" i="1" dirty="0"/>
              <a:t> </a:t>
            </a:r>
            <a:r>
              <a:rPr lang="en-GB" sz="1000" i="1" dirty="0" err="1"/>
              <a:t>Neurootol</a:t>
            </a:r>
            <a:r>
              <a:rPr lang="en-GB" sz="1000" i="1" dirty="0"/>
              <a:t> 2017</a:t>
            </a:r>
            <a:endParaRPr lang="en-AU" sz="1000" i="1" dirty="0"/>
          </a:p>
        </p:txBody>
      </p:sp>
    </p:spTree>
    <p:extLst>
      <p:ext uri="{BB962C8B-B14F-4D97-AF65-F5344CB8AC3E}">
        <p14:creationId xmlns:p14="http://schemas.microsoft.com/office/powerpoint/2010/main" val="71085155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in a blue shirt&#10;&#10;Description automatically generated">
            <a:extLst>
              <a:ext uri="{FF2B5EF4-FFF2-40B4-BE49-F238E27FC236}">
                <a16:creationId xmlns:a16="http://schemas.microsoft.com/office/drawing/2014/main" id="{5B4B6416-9365-4FEB-913B-0481AC1AEA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6673" y="-1"/>
            <a:ext cx="10175327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6F11A6-562F-401B-A1CB-18F350CD9AA4}"/>
              </a:ext>
            </a:extLst>
          </p:cNvPr>
          <p:cNvSpPr/>
          <p:nvPr/>
        </p:nvSpPr>
        <p:spPr>
          <a:xfrm rot="16200000" flipH="1" flipV="1">
            <a:off x="-236763" y="236766"/>
            <a:ext cx="6857998" cy="638446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36980">
                <a:srgbClr val="FFFFFF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D058C-3CC2-433C-BF52-C3B7BDCE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3" y="87091"/>
            <a:ext cx="11519946" cy="9498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Supporting Evidence: </a:t>
            </a:r>
            <a:r>
              <a:rPr lang="en-US" sz="4000" i="1" dirty="0">
                <a:solidFill>
                  <a:schemeClr val="tx1"/>
                </a:solidFill>
                <a:latin typeface="Calibri" panose="020F0502020204030204"/>
              </a:rPr>
              <a:t>Ramos-Macias et al 2017</a:t>
            </a:r>
            <a:endParaRPr lang="en-AU" sz="4000" i="1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72B9-FF4A-4194-B40D-C3BF2469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701" y="1123433"/>
            <a:ext cx="6813955" cy="541025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AU" sz="2400" b="1" dirty="0"/>
              <a:t>Definition: </a:t>
            </a:r>
            <a:r>
              <a:rPr lang="en-AU" sz="2400" dirty="0"/>
              <a:t>Preserved hearing defined as changes in low frequency thresholds at postimplant from preimplant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400" b="1" dirty="0"/>
              <a:t>Results: </a:t>
            </a:r>
            <a:r>
              <a:rPr lang="en-AU" sz="2400" dirty="0"/>
              <a:t>At 12 months: </a:t>
            </a:r>
          </a:p>
          <a:p>
            <a:pPr>
              <a:spcBef>
                <a:spcPts val="0"/>
              </a:spcBef>
            </a:pPr>
            <a:r>
              <a:rPr lang="en-AU" sz="2800" b="1" dirty="0">
                <a:solidFill>
                  <a:srgbClr val="92D050"/>
                </a:solidFill>
              </a:rPr>
              <a:t>74-83%</a:t>
            </a:r>
            <a:r>
              <a:rPr lang="en-AU" sz="2400" b="1" dirty="0">
                <a:solidFill>
                  <a:srgbClr val="92D050"/>
                </a:solidFill>
              </a:rPr>
              <a:t> </a:t>
            </a:r>
            <a:r>
              <a:rPr lang="en-AU" sz="2400" dirty="0">
                <a:solidFill>
                  <a:schemeClr val="tx1"/>
                </a:solidFill>
              </a:rPr>
              <a:t>of adults had s</a:t>
            </a:r>
            <a:r>
              <a:rPr lang="en-AU" sz="2400" dirty="0"/>
              <a:t>ignificant improvements in word recognition mean correct scores, </a:t>
            </a:r>
            <a:endParaRPr lang="en-AU" sz="2000" b="1" dirty="0">
              <a:solidFill>
                <a:srgbClr val="92D050"/>
              </a:solidFill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b="1" dirty="0">
                <a:solidFill>
                  <a:schemeClr val="tx1"/>
                </a:solidFill>
              </a:rPr>
              <a:t>No significant difference </a:t>
            </a:r>
            <a:r>
              <a:rPr lang="en-AU" dirty="0">
                <a:solidFill>
                  <a:schemeClr val="tx1"/>
                </a:solidFill>
              </a:rPr>
              <a:t>between </a:t>
            </a:r>
            <a:r>
              <a:rPr lang="en-AU" dirty="0"/>
              <a:t>subgroups</a:t>
            </a:r>
          </a:p>
          <a:p>
            <a:pPr marL="356400">
              <a:spcBef>
                <a:spcPts val="600"/>
              </a:spcBef>
            </a:pPr>
            <a:r>
              <a:rPr lang="en-AU" sz="2800" b="1" dirty="0">
                <a:solidFill>
                  <a:srgbClr val="92D050"/>
                </a:solidFill>
              </a:rPr>
              <a:t>62% </a:t>
            </a:r>
            <a:r>
              <a:rPr lang="en-AU" sz="2400" dirty="0">
                <a:solidFill>
                  <a:schemeClr val="tx1"/>
                </a:solidFill>
              </a:rPr>
              <a:t>of adults with </a:t>
            </a:r>
            <a:r>
              <a:rPr lang="en-AU" sz="2400" dirty="0"/>
              <a:t>residual hearing had preserved low frequency hearing 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b="1" dirty="0"/>
              <a:t>No significant differences </a:t>
            </a:r>
            <a:r>
              <a:rPr lang="en-AU" dirty="0"/>
              <a:t>between subgroups, or surgical approaches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b="1" dirty="0"/>
              <a:t>Trend towards </a:t>
            </a:r>
            <a:r>
              <a:rPr lang="en-AU" dirty="0"/>
              <a:t>superior preservation for round window approach and for flexible array designs</a:t>
            </a:r>
            <a:endParaRPr lang="en-AU" sz="1200" b="1" dirty="0"/>
          </a:p>
          <a:p>
            <a:pPr marL="0" indent="0">
              <a:buNone/>
            </a:pPr>
            <a:endParaRPr lang="en-AU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3357D-18C5-4AF1-A6A1-A124C812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EB0E00-B596-46C3-9CBD-6930C11074A6}"/>
              </a:ext>
            </a:extLst>
          </p:cNvPr>
          <p:cNvCxnSpPr>
            <a:cxnSpLocks/>
          </p:cNvCxnSpPr>
          <p:nvPr/>
        </p:nvCxnSpPr>
        <p:spPr>
          <a:xfrm flipV="1">
            <a:off x="527053" y="963459"/>
            <a:ext cx="11131547" cy="3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5D2850D-611A-42DB-BCA3-AA6EE4A36F2F}"/>
              </a:ext>
            </a:extLst>
          </p:cNvPr>
          <p:cNvSpPr/>
          <p:nvPr/>
        </p:nvSpPr>
        <p:spPr>
          <a:xfrm>
            <a:off x="457701" y="6509735"/>
            <a:ext cx="1077184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baseline="30000" dirty="0"/>
              <a:t>53</a:t>
            </a:r>
            <a:r>
              <a:rPr lang="en-GB" sz="1000" i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000" i="1" dirty="0"/>
              <a:t>Ramos-Macías A, Borkoski-Barreiro SA, Falcón-González JC, Ramos-de Miguel A. Hearing preservation: a preliminary experience. </a:t>
            </a:r>
            <a:r>
              <a:rPr lang="en-GB" sz="1000" i="1" dirty="0" err="1"/>
              <a:t>Audiol</a:t>
            </a:r>
            <a:r>
              <a:rPr lang="en-GB" sz="1000" i="1" dirty="0"/>
              <a:t> </a:t>
            </a:r>
            <a:r>
              <a:rPr lang="en-GB" sz="1000" i="1" dirty="0" err="1"/>
              <a:t>Neurootol</a:t>
            </a:r>
            <a:r>
              <a:rPr lang="en-GB" sz="1000" i="1" dirty="0"/>
              <a:t> 2017</a:t>
            </a:r>
            <a:endParaRPr lang="en-AU" sz="1000" i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B30F73-71A0-456D-990A-FD8F7661DBC9}"/>
              </a:ext>
            </a:extLst>
          </p:cNvPr>
          <p:cNvSpPr/>
          <p:nvPr/>
        </p:nvSpPr>
        <p:spPr>
          <a:xfrm>
            <a:off x="7729356" y="2951917"/>
            <a:ext cx="4056884" cy="3371136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r>
              <a:rPr lang="en-AU" sz="2400" b="1" dirty="0"/>
              <a:t>Conclusions: </a:t>
            </a:r>
            <a:r>
              <a:rPr lang="en-AU" sz="2400" dirty="0"/>
              <a:t>Long term hearing preservation up to 12 months post implant was demonstrated. </a:t>
            </a:r>
          </a:p>
          <a:p>
            <a:r>
              <a:rPr lang="en-US" sz="2400" dirty="0"/>
              <a:t>Further research with longer term follow-up is needed to assess the influence upon outcomes.</a:t>
            </a:r>
            <a:endParaRPr lang="en-AU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13EDD-F51F-4010-96CC-687764374FC4}"/>
              </a:ext>
            </a:extLst>
          </p:cNvPr>
          <p:cNvSpPr/>
          <p:nvPr/>
        </p:nvSpPr>
        <p:spPr>
          <a:xfrm>
            <a:off x="1951359" y="1797799"/>
            <a:ext cx="1350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09585" eaLnBrk="0" fontAlgn="base" hangingPunct="0">
              <a:spcAft>
                <a:spcPct val="0"/>
              </a:spcAft>
            </a:pPr>
            <a:r>
              <a:rPr lang="en-AU" sz="3200" b="1" kern="0" dirty="0">
                <a:solidFill>
                  <a:srgbClr val="92D050"/>
                </a:solidFill>
                <a:ea typeface="ＭＳ Ｐゴシック" charset="0"/>
              </a:rPr>
              <a:t>&lt;15 dB</a:t>
            </a:r>
          </a:p>
        </p:txBody>
      </p:sp>
    </p:spTree>
    <p:extLst>
      <p:ext uri="{BB962C8B-B14F-4D97-AF65-F5344CB8AC3E}">
        <p14:creationId xmlns:p14="http://schemas.microsoft.com/office/powerpoint/2010/main" val="378456116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72B9-FF4A-4194-B40D-C3BF2469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342" y="1524690"/>
            <a:ext cx="10936227" cy="5108156"/>
          </a:xfrm>
        </p:spPr>
        <p:txBody>
          <a:bodyPr/>
          <a:lstStyle/>
          <a:p>
            <a:pPr marL="0" indent="0">
              <a:lnSpc>
                <a:spcPts val="2700"/>
              </a:lnSpc>
              <a:buNone/>
            </a:pPr>
            <a:r>
              <a:rPr lang="en-AU" sz="2800" b="1" dirty="0"/>
              <a:t>Objective: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US" sz="2800" dirty="0"/>
              <a:t>To determine the extent of hearing preservation retrospectively after atraumatic CI surgery using a specialized surgical technique and a flexible electrode designed  to minimize cochlear trauma.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AU" sz="2800" b="1" dirty="0"/>
              <a:t>Method: 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AU" sz="2800" dirty="0"/>
              <a:t>Retrospective, single arm, repeated measures study in an academic tertiary centre. N=34 adults between 33 and 86 years.</a:t>
            </a:r>
          </a:p>
          <a:p>
            <a:pPr marL="0" indent="0">
              <a:lnSpc>
                <a:spcPts val="2700"/>
              </a:lnSpc>
              <a:buNone/>
            </a:pPr>
            <a:r>
              <a:rPr lang="en-AU" sz="2800" b="1" dirty="0"/>
              <a:t>Measures included </a:t>
            </a:r>
            <a:r>
              <a:rPr lang="en-AU" sz="2800" dirty="0"/>
              <a:t>at preimplant and 6 months: </a:t>
            </a:r>
          </a:p>
          <a:p>
            <a:pPr>
              <a:lnSpc>
                <a:spcPts val="2700"/>
              </a:lnSpc>
              <a:spcBef>
                <a:spcPts val="600"/>
              </a:spcBef>
            </a:pPr>
            <a:r>
              <a:rPr lang="en-AU" sz="2800" dirty="0"/>
              <a:t>Pure tone thresholds </a:t>
            </a:r>
          </a:p>
          <a:p>
            <a:pPr>
              <a:lnSpc>
                <a:spcPts val="2700"/>
              </a:lnSpc>
              <a:spcBef>
                <a:spcPts val="600"/>
              </a:spcBef>
            </a:pPr>
            <a:r>
              <a:rPr lang="en-AU" sz="2800" dirty="0"/>
              <a:t>Speech recognition scores for German monosyllabic words at 65 dBSPL </a:t>
            </a:r>
          </a:p>
          <a:p>
            <a:pPr>
              <a:lnSpc>
                <a:spcPts val="2700"/>
              </a:lnSpc>
            </a:pPr>
            <a:endParaRPr lang="en-AU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3357D-18C5-4AF1-A6A1-A124C812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CD2B8E-7FB8-4059-B0B9-8D76C38155E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17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27F741-06E6-4A3E-AA0A-1758CD481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4" y="184297"/>
            <a:ext cx="9958916" cy="949844"/>
          </a:xfrm>
        </p:spPr>
        <p:txBody>
          <a:bodyPr/>
          <a:lstStyle/>
          <a:p>
            <a:r>
              <a:rPr lang="en-AU" sz="400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Supporting Evidence: </a:t>
            </a:r>
            <a:r>
              <a:rPr lang="en-AU" sz="4000" i="1" dirty="0">
                <a:solidFill>
                  <a:srgbClr val="000000"/>
                </a:solidFill>
                <a:latin typeface="Calibri" panose="020F0502020204030204"/>
              </a:rPr>
              <a:t>Helbig et al 2011</a:t>
            </a:r>
            <a:endParaRPr lang="en-AU" sz="4000" i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AD4C57-EBBC-4882-B38D-50BA1862EAC7}"/>
              </a:ext>
            </a:extLst>
          </p:cNvPr>
          <p:cNvCxnSpPr>
            <a:cxnSpLocks/>
          </p:cNvCxnSpPr>
          <p:nvPr/>
        </p:nvCxnSpPr>
        <p:spPr>
          <a:xfrm>
            <a:off x="527053" y="1040231"/>
            <a:ext cx="89516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8E5008-0E80-487E-9140-AE9F1BBFB50D}"/>
              </a:ext>
            </a:extLst>
          </p:cNvPr>
          <p:cNvSpPr txBox="1"/>
          <p:nvPr/>
        </p:nvSpPr>
        <p:spPr>
          <a:xfrm>
            <a:off x="525342" y="6517430"/>
            <a:ext cx="81724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GB" sz="900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Helbig</a:t>
            </a:r>
            <a:r>
              <a:rPr lang="en-GB" sz="900" i="1" dirty="0">
                <a:latin typeface="Calibri" panose="020F0502020204030204" pitchFamily="34" charset="0"/>
                <a:cs typeface="Times New Roman" panose="02020603050405020304" pitchFamily="18" charset="0"/>
              </a:rPr>
              <a:t> S, </a:t>
            </a:r>
            <a:r>
              <a:rPr lang="en-GB" sz="9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Helbig</a:t>
            </a:r>
            <a:r>
              <a:rPr lang="en-GB" sz="900" i="1" dirty="0">
                <a:latin typeface="Calibri" panose="020F0502020204030204" pitchFamily="34" charset="0"/>
                <a:cs typeface="Times New Roman" panose="02020603050405020304" pitchFamily="18" charset="0"/>
              </a:rPr>
              <a:t> M, </a:t>
            </a:r>
            <a:r>
              <a:rPr lang="en-GB" sz="9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Leinung</a:t>
            </a:r>
            <a:r>
              <a:rPr lang="en-GB" sz="900" i="1" dirty="0">
                <a:latin typeface="Calibri" panose="020F0502020204030204" pitchFamily="34" charset="0"/>
                <a:cs typeface="Times New Roman" panose="02020603050405020304" pitchFamily="18" charset="0"/>
              </a:rPr>
              <a:t> M, Stover T, Baumann U, Rader T. Hearing preservation and improved speech perception with a flexible 28-mm electrode. Otol Neurotol 2015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269822150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9B531CD7-D042-417F-9EBC-37A2BDDD28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5" b="17143"/>
          <a:stretch/>
        </p:blipFill>
        <p:spPr>
          <a:xfrm>
            <a:off x="6281928" y="0"/>
            <a:ext cx="5939320" cy="68499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B459E7-2C36-4A61-A2F5-88046ACA51E5}"/>
              </a:ext>
            </a:extLst>
          </p:cNvPr>
          <p:cNvSpPr/>
          <p:nvPr/>
        </p:nvSpPr>
        <p:spPr>
          <a:xfrm rot="16200000" flipH="1" flipV="1">
            <a:off x="2850698" y="229961"/>
            <a:ext cx="6857998" cy="639808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36980">
                <a:srgbClr val="FFFFFF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72B9-FF4A-4194-B40D-C3BF2469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3" y="1524690"/>
            <a:ext cx="6513827" cy="5108156"/>
          </a:xfrm>
        </p:spPr>
        <p:txBody>
          <a:bodyPr/>
          <a:lstStyle/>
          <a:p>
            <a:pPr marL="0" indent="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800" b="1" dirty="0"/>
              <a:t>Definition: </a:t>
            </a:r>
            <a:r>
              <a:rPr lang="en-AU" sz="2800" dirty="0"/>
              <a:t>Preserved hearing defined as changes in low and high frequency thresholds at postimplant from preimplant </a:t>
            </a:r>
            <a:r>
              <a:rPr lang="en-AU" b="1" dirty="0">
                <a:solidFill>
                  <a:srgbClr val="92D050"/>
                </a:solidFill>
              </a:rPr>
              <a:t>&lt; 20 dB </a:t>
            </a:r>
            <a:endParaRPr lang="en-AU" sz="2800" b="1" dirty="0">
              <a:solidFill>
                <a:srgbClr val="92D050"/>
              </a:solidFill>
            </a:endParaRPr>
          </a:p>
          <a:p>
            <a:pPr marL="0" indent="0"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AU" sz="2800" b="1" dirty="0"/>
              <a:t>Results: </a:t>
            </a:r>
            <a:r>
              <a:rPr lang="en-AU" sz="2800" dirty="0"/>
              <a:t>at 6 months:</a:t>
            </a:r>
            <a:r>
              <a:rPr lang="en-AU" sz="2800" b="1" dirty="0"/>
              <a:t> </a:t>
            </a:r>
          </a:p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92D050"/>
                </a:solidFill>
              </a:rPr>
              <a:t>41% </a:t>
            </a:r>
            <a:r>
              <a:rPr lang="en-US" sz="2800" dirty="0">
                <a:solidFill>
                  <a:schemeClr val="tx1"/>
                </a:solidFill>
              </a:rPr>
              <a:t>of adults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showed hearing preservation </a:t>
            </a:r>
            <a:r>
              <a:rPr lang="en-US" sz="2800" dirty="0"/>
              <a:t>of low frequencies</a:t>
            </a:r>
          </a:p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92D050"/>
                </a:solidFill>
              </a:rPr>
              <a:t>36%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of adults</a:t>
            </a:r>
            <a:r>
              <a:rPr lang="en-US" sz="2800" b="1" dirty="0">
                <a:solidFill>
                  <a:srgbClr val="92D050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showed hearing preservation </a:t>
            </a:r>
            <a:r>
              <a:rPr lang="en-US" sz="2800" dirty="0"/>
              <a:t>of low frequencies </a:t>
            </a:r>
          </a:p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Group median speech recognition scores significantly improved to </a:t>
            </a:r>
            <a:r>
              <a:rPr lang="de-CH" b="1" dirty="0">
                <a:solidFill>
                  <a:srgbClr val="92D050"/>
                </a:solidFill>
              </a:rPr>
              <a:t>60%</a:t>
            </a:r>
            <a:endParaRPr lang="en-AU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3357D-18C5-4AF1-A6A1-A124C812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1FA7388-9FDC-46BB-8CEF-61DDA7932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4" y="184297"/>
            <a:ext cx="9958916" cy="949844"/>
          </a:xfrm>
        </p:spPr>
        <p:txBody>
          <a:bodyPr/>
          <a:lstStyle/>
          <a:p>
            <a:r>
              <a:rPr lang="en-AU" sz="4000" dirty="0">
                <a:solidFill>
                  <a:schemeClr val="bg1">
                    <a:lumMod val="50000"/>
                  </a:schemeClr>
                </a:solidFill>
                <a:latin typeface="Calibri" panose="020F0502020204030204"/>
              </a:rPr>
              <a:t>Supporting Evidence: </a:t>
            </a:r>
            <a:r>
              <a:rPr lang="en-AU" sz="4000" i="1" dirty="0">
                <a:solidFill>
                  <a:srgbClr val="000000"/>
                </a:solidFill>
                <a:latin typeface="Calibri" panose="020F0502020204030204"/>
              </a:rPr>
              <a:t>Helbig et al 2011</a:t>
            </a:r>
            <a:endParaRPr lang="en-AU" sz="4000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30E01-20E9-4BBE-A54C-F2AF3FD65749}"/>
              </a:ext>
            </a:extLst>
          </p:cNvPr>
          <p:cNvCxnSpPr>
            <a:cxnSpLocks/>
          </p:cNvCxnSpPr>
          <p:nvPr/>
        </p:nvCxnSpPr>
        <p:spPr>
          <a:xfrm>
            <a:off x="527053" y="1040231"/>
            <a:ext cx="895168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2511E79-4405-4FC1-BEDC-40795F39C89F}"/>
              </a:ext>
            </a:extLst>
          </p:cNvPr>
          <p:cNvSpPr/>
          <p:nvPr/>
        </p:nvSpPr>
        <p:spPr>
          <a:xfrm>
            <a:off x="7436226" y="3070609"/>
            <a:ext cx="4464981" cy="3337084"/>
          </a:xfrm>
          <a:prstGeom prst="round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en-AU" sz="2400" b="1" dirty="0"/>
              <a:t>Conclusion: </a:t>
            </a:r>
            <a:r>
              <a:rPr lang="de-CH" sz="2400" dirty="0"/>
              <a:t>Appropriate surgical techniques and flexible electrodes, </a:t>
            </a:r>
            <a:r>
              <a:rPr lang="en-US" sz="2400" dirty="0"/>
              <a:t>designed to minimize cochlear trauma, may enable hearing preservation.</a:t>
            </a:r>
            <a:r>
              <a:rPr lang="de-CH" sz="2400" dirty="0"/>
              <a:t> </a:t>
            </a:r>
          </a:p>
          <a:p>
            <a:pPr>
              <a:lnSpc>
                <a:spcPts val="27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Hearing preservation may further benefit postimplant speech recognition outcomes.</a:t>
            </a:r>
            <a:endParaRPr lang="en-AU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43E2E6-9B84-4452-87F9-85842B5D9BD4}"/>
              </a:ext>
            </a:extLst>
          </p:cNvPr>
          <p:cNvSpPr txBox="1"/>
          <p:nvPr/>
        </p:nvSpPr>
        <p:spPr>
          <a:xfrm>
            <a:off x="525342" y="6517430"/>
            <a:ext cx="81724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i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60</a:t>
            </a:r>
            <a:r>
              <a:rPr lang="en-GB" sz="900" i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9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Helbig</a:t>
            </a:r>
            <a:r>
              <a:rPr lang="en-GB" sz="900" i="1" dirty="0">
                <a:latin typeface="Calibri" panose="020F0502020204030204" pitchFamily="34" charset="0"/>
                <a:cs typeface="Times New Roman" panose="02020603050405020304" pitchFamily="18" charset="0"/>
              </a:rPr>
              <a:t> S, </a:t>
            </a:r>
            <a:r>
              <a:rPr lang="en-GB" sz="9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Helbig</a:t>
            </a:r>
            <a:r>
              <a:rPr lang="en-GB" sz="900" i="1" dirty="0">
                <a:latin typeface="Calibri" panose="020F0502020204030204" pitchFamily="34" charset="0"/>
                <a:cs typeface="Times New Roman" panose="02020603050405020304" pitchFamily="18" charset="0"/>
              </a:rPr>
              <a:t> M, </a:t>
            </a:r>
            <a:r>
              <a:rPr lang="en-GB" sz="900" i="1" dirty="0" err="1">
                <a:latin typeface="Calibri" panose="020F0502020204030204" pitchFamily="34" charset="0"/>
                <a:cs typeface="Times New Roman" panose="02020603050405020304" pitchFamily="18" charset="0"/>
              </a:rPr>
              <a:t>Leinung</a:t>
            </a:r>
            <a:r>
              <a:rPr lang="en-GB" sz="900" i="1" dirty="0">
                <a:latin typeface="Calibri" panose="020F0502020204030204" pitchFamily="34" charset="0"/>
                <a:cs typeface="Times New Roman" panose="02020603050405020304" pitchFamily="18" charset="0"/>
              </a:rPr>
              <a:t> M, Stover T, Baumann U, Rader T. Hearing preservation and improved speech perception with a flexible 28-mm electrode. Otol Neurotol 2015</a:t>
            </a:r>
            <a:endParaRPr lang="de-CH" sz="2000" dirty="0"/>
          </a:p>
        </p:txBody>
      </p:sp>
    </p:spTree>
    <p:extLst>
      <p:ext uri="{BB962C8B-B14F-4D97-AF65-F5344CB8AC3E}">
        <p14:creationId xmlns:p14="http://schemas.microsoft.com/office/powerpoint/2010/main" val="337603045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blue hat&#10;&#10;Description automatically generated">
            <a:extLst>
              <a:ext uri="{FF2B5EF4-FFF2-40B4-BE49-F238E27FC236}">
                <a16:creationId xmlns:a16="http://schemas.microsoft.com/office/drawing/2014/main" id="{F3649EDF-86B0-488E-A3A1-256B48097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23"/>
          <a:stretch/>
        </p:blipFill>
        <p:spPr>
          <a:xfrm>
            <a:off x="5627077" y="0"/>
            <a:ext cx="6564923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5CF2676-F227-4953-9E11-EEAB4CC7D562}"/>
              </a:ext>
            </a:extLst>
          </p:cNvPr>
          <p:cNvSpPr/>
          <p:nvPr/>
        </p:nvSpPr>
        <p:spPr>
          <a:xfrm rot="16200000" flipH="1" flipV="1">
            <a:off x="1975758" y="-1975758"/>
            <a:ext cx="6857998" cy="1080951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36980">
                <a:srgbClr val="FFFFFF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BE1FF8-739B-4684-B556-AAC61E8F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>
                <a:solidFill>
                  <a:schemeClr val="tx1"/>
                </a:solidFill>
                <a:latin typeface="+mn-lt"/>
              </a:rPr>
              <a:t>Conclusion &amp; Takeaways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2C32AA-AC93-4A6C-9796-E534891C43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2C70960-D0D6-4BC6-8514-983CEA5EE451}"/>
              </a:ext>
            </a:extLst>
          </p:cNvPr>
          <p:cNvCxnSpPr>
            <a:cxnSpLocks/>
          </p:cNvCxnSpPr>
          <p:nvPr/>
        </p:nvCxnSpPr>
        <p:spPr>
          <a:xfrm>
            <a:off x="527054" y="1035324"/>
            <a:ext cx="68142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B5CA3D0-51B5-422F-AB41-DE321D31C853}"/>
              </a:ext>
            </a:extLst>
          </p:cNvPr>
          <p:cNvSpPr txBox="1"/>
          <p:nvPr/>
        </p:nvSpPr>
        <p:spPr>
          <a:xfrm>
            <a:off x="601156" y="6500909"/>
            <a:ext cx="49518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 i="1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AU" sz="900" i="1" dirty="0">
                <a:latin typeface="Calibri" panose="020F0502020204030204" pitchFamily="34" charset="0"/>
                <a:cs typeface="Times New Roman" panose="02020603050405020304" pitchFamily="18" charset="0"/>
              </a:rPr>
              <a:t>Delphi Consensus Group on Cochlear Implantation in Adults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5E2F722-C822-4B30-B699-662838668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4" y="1337587"/>
            <a:ext cx="7038517" cy="5108156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CI-surgery is a </a:t>
            </a:r>
            <a:r>
              <a:rPr lang="en-US" sz="2400" b="1" dirty="0"/>
              <a:t>safe </a:t>
            </a:r>
            <a:r>
              <a:rPr lang="en-US" sz="2400" dirty="0"/>
              <a:t>and well established routine clinical procedure also for adults of all ages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On average, </a:t>
            </a:r>
            <a:r>
              <a:rPr lang="en-US" sz="2400" b="1" dirty="0"/>
              <a:t>adults of all ages </a:t>
            </a:r>
            <a:r>
              <a:rPr lang="en-US" sz="2400" dirty="0"/>
              <a:t>show </a:t>
            </a:r>
            <a:r>
              <a:rPr lang="en-US" sz="2400" b="1" dirty="0"/>
              <a:t>significant benefits</a:t>
            </a:r>
            <a:r>
              <a:rPr lang="en-US" sz="2400" dirty="0"/>
              <a:t> for speech recognition (understanding) compared to their preimplant hearing condition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The preservation of residual hearing is </a:t>
            </a:r>
            <a:r>
              <a:rPr lang="en-US" sz="2400" b="1" dirty="0"/>
              <a:t>important</a:t>
            </a:r>
            <a:r>
              <a:rPr lang="en-US" sz="2400" dirty="0"/>
              <a:t> and </a:t>
            </a:r>
            <a:r>
              <a:rPr lang="en-US" sz="2400" b="1" dirty="0"/>
              <a:t>possible</a:t>
            </a:r>
            <a:r>
              <a:rPr lang="en-US" sz="2400" dirty="0"/>
              <a:t> across the frequency range and may enable better hearing outcomes 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The </a:t>
            </a:r>
            <a:r>
              <a:rPr lang="en-US" sz="2400" b="1" dirty="0"/>
              <a:t>surgical approach</a:t>
            </a:r>
            <a:r>
              <a:rPr lang="en-US" sz="2400" dirty="0"/>
              <a:t> and </a:t>
            </a:r>
            <a:r>
              <a:rPr lang="en-US" sz="2400" b="1" dirty="0"/>
              <a:t>electrode choice </a:t>
            </a:r>
            <a:r>
              <a:rPr lang="en-US" sz="2400" dirty="0"/>
              <a:t>can influence hearing preservation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Preserved hearing may enable the use of   </a:t>
            </a:r>
            <a:r>
              <a:rPr lang="en-US" sz="2400" b="1" dirty="0"/>
              <a:t>combined electrical and acoustic stimulation</a:t>
            </a:r>
            <a:r>
              <a:rPr lang="en-US" sz="2400" dirty="0"/>
              <a:t>         to enable better hearing outcomes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7119797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>
                <a:solidFill>
                  <a:schemeClr val="tx1"/>
                </a:solidFill>
                <a:latin typeface="+mn-lt"/>
              </a:rPr>
              <a:t>Consensus Statement Categories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054" y="1542480"/>
            <a:ext cx="11306880" cy="4900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en-AU" sz="3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Level of awareness of CIs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en-AU" sz="32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Best practice clinical pathway for diagnosis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lang="en-AU" sz="3200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Best practice guidelines for surgery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en-AU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effectiveness of CIs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en-AU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Factors associated with post-implantation outcomes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en-AU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relationship between hearing loss and depression, cognition, and dementia</a:t>
            </a:r>
          </a:p>
          <a:p>
            <a:pPr marL="514350" marR="0" lvl="0" indent="-5143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+mj-lt"/>
              <a:buAutoNum type="arabicPeriod"/>
              <a:tabLst>
                <a:tab pos="457200" algn="l"/>
              </a:tabLst>
              <a:defRPr/>
            </a:pPr>
            <a:r>
              <a:rPr kumimoji="0" lang="en-AU" sz="320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 implications of CIs</a:t>
            </a:r>
          </a:p>
        </p:txBody>
      </p:sp>
    </p:spTree>
    <p:extLst>
      <p:ext uri="{BB962C8B-B14F-4D97-AF65-F5344CB8AC3E}">
        <p14:creationId xmlns:p14="http://schemas.microsoft.com/office/powerpoint/2010/main" val="5358587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3C11B-6E34-4B6D-94C5-8973A3785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  <a:latin typeface="+mn-lt"/>
              </a:rPr>
              <a:t>Bibliography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C53B1-077B-43F4-A906-83F465691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181" y="1456342"/>
            <a:ext cx="11209638" cy="5639402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AU" sz="1400" i="1" baseline="30000" dirty="0"/>
              <a:t>46 </a:t>
            </a:r>
            <a:r>
              <a:rPr lang="en-AU" sz="1400" i="1" dirty="0"/>
              <a:t>Chen SY, Grisel JJ, Lam A, Golub JS. Assessing cochlear implant outcomes in older adults using HERMES: a national web-based database.  Otol Neurotol 2017;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400" i="1" baseline="30000" dirty="0"/>
              <a:t>50</a:t>
            </a:r>
            <a:r>
              <a:rPr lang="en-GB" sz="1400" i="1" dirty="0"/>
              <a:t> Roberts DS, Lin HW, Herrmann BS, Lee DJ. Differential cochlear implant outcomes in older adults. Laryngoscope 2013;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1400" i="1" baseline="30000" dirty="0"/>
              <a:t>5</a:t>
            </a:r>
            <a:r>
              <a:rPr lang="en-US" sz="1400" i="1" baseline="30000" dirty="0"/>
              <a:t>3</a:t>
            </a:r>
            <a:r>
              <a:rPr lang="en-US" sz="1400" i="1" dirty="0"/>
              <a:t> Ramos-</a:t>
            </a:r>
            <a:r>
              <a:rPr lang="en-US" sz="1400" i="1" dirty="0" err="1"/>
              <a:t>Macías</a:t>
            </a:r>
            <a:r>
              <a:rPr lang="en-US" sz="1400" i="1" dirty="0"/>
              <a:t> A, </a:t>
            </a:r>
            <a:r>
              <a:rPr lang="en-US" sz="1400" i="1" dirty="0" err="1"/>
              <a:t>Borkoski</a:t>
            </a:r>
            <a:r>
              <a:rPr lang="en-US" sz="1400" i="1" dirty="0"/>
              <a:t>-Barreiro SA, Falcón-González JC, Ramos-de Miguel A. Hearing preservation with the Slim </a:t>
            </a:r>
            <a:r>
              <a:rPr lang="en-US" sz="1400" i="1" dirty="0" err="1"/>
              <a:t>Modiolar</a:t>
            </a:r>
            <a:r>
              <a:rPr lang="en-US" sz="1400" i="1" dirty="0"/>
              <a:t> Electrode Nucleus CI532® cochlear implant: a preliminary experience. </a:t>
            </a:r>
            <a:r>
              <a:rPr lang="en-US" sz="1400" i="1" dirty="0" err="1"/>
              <a:t>Audiol</a:t>
            </a:r>
            <a:r>
              <a:rPr lang="en-US" sz="1400" i="1" dirty="0"/>
              <a:t> </a:t>
            </a:r>
            <a:r>
              <a:rPr lang="en-US" sz="1400" i="1" dirty="0" err="1"/>
              <a:t>Neurootol</a:t>
            </a:r>
            <a:r>
              <a:rPr lang="en-US" sz="1400" i="1" dirty="0"/>
              <a:t> 2017;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i="1" baseline="30000" dirty="0"/>
              <a:t>54</a:t>
            </a:r>
            <a:r>
              <a:rPr lang="en-US" sz="1400" i="1" dirty="0"/>
              <a:t> van der </a:t>
            </a:r>
            <a:r>
              <a:rPr lang="en-US" sz="1400" i="1" dirty="0" err="1"/>
              <a:t>Jagt</a:t>
            </a:r>
            <a:r>
              <a:rPr lang="en-US" sz="1400" i="1" dirty="0"/>
              <a:t> MA, </a:t>
            </a:r>
            <a:r>
              <a:rPr lang="en-US" sz="1400" i="1" dirty="0" err="1"/>
              <a:t>Briaire</a:t>
            </a:r>
            <a:r>
              <a:rPr lang="en-US" sz="1400" i="1" dirty="0"/>
              <a:t> JJ, </a:t>
            </a:r>
            <a:r>
              <a:rPr lang="en-US" sz="1400" i="1" dirty="0" err="1"/>
              <a:t>Verbist</a:t>
            </a:r>
            <a:r>
              <a:rPr lang="en-US" sz="1400" i="1" dirty="0"/>
              <a:t> BM, </a:t>
            </a:r>
            <a:r>
              <a:rPr lang="en-US" sz="1400" i="1" dirty="0" err="1"/>
              <a:t>Frijns</a:t>
            </a:r>
            <a:r>
              <a:rPr lang="en-US" sz="1400" i="1" dirty="0"/>
              <a:t> JH. Comparison of the </a:t>
            </a:r>
            <a:r>
              <a:rPr lang="en-US" sz="1400" i="1" dirty="0" err="1"/>
              <a:t>HiFocus</a:t>
            </a:r>
            <a:r>
              <a:rPr lang="en-US" sz="1400" i="1" dirty="0"/>
              <a:t> Mid-Scala and </a:t>
            </a:r>
            <a:r>
              <a:rPr lang="en-US" sz="1400" i="1" dirty="0" err="1"/>
              <a:t>HiFocus</a:t>
            </a:r>
            <a:r>
              <a:rPr lang="en-US" sz="1400" i="1" dirty="0"/>
              <a:t> 1J electrode array: angular insertion depths and speech perception outcomes. </a:t>
            </a:r>
            <a:r>
              <a:rPr lang="en-US" sz="1400" i="1" dirty="0" err="1"/>
              <a:t>Audiol</a:t>
            </a:r>
            <a:r>
              <a:rPr lang="en-US" sz="1400" i="1" dirty="0"/>
              <a:t> </a:t>
            </a:r>
            <a:r>
              <a:rPr lang="en-US" sz="1400" i="1" dirty="0" err="1"/>
              <a:t>Neurootol</a:t>
            </a:r>
            <a:r>
              <a:rPr lang="en-US" sz="1400" i="1" dirty="0"/>
              <a:t> 2016; 21: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i="1" baseline="30000" dirty="0"/>
              <a:t>55 </a:t>
            </a:r>
            <a:r>
              <a:rPr lang="en-US" sz="1400" i="1" dirty="0"/>
              <a:t>Castiglione A, </a:t>
            </a:r>
            <a:r>
              <a:rPr lang="en-US" sz="1400" i="1" dirty="0" err="1"/>
              <a:t>Benatti</a:t>
            </a:r>
            <a:r>
              <a:rPr lang="en-US" sz="1400" i="1" dirty="0"/>
              <a:t> A, </a:t>
            </a:r>
            <a:r>
              <a:rPr lang="en-US" sz="1400" i="1" dirty="0" err="1"/>
              <a:t>Girasoli</a:t>
            </a:r>
            <a:r>
              <a:rPr lang="en-US" sz="1400" i="1" dirty="0"/>
              <a:t> L, Caserta E, </a:t>
            </a:r>
            <a:r>
              <a:rPr lang="en-US" sz="1400" i="1" dirty="0" err="1"/>
              <a:t>Montino</a:t>
            </a:r>
            <a:r>
              <a:rPr lang="en-US" sz="1400" i="1" dirty="0"/>
              <a:t> S, Pagliaro M, et al. Cochlear implantation outcomes in older adults. Hearing Balance Comm 2015; 13: 86–8.</a:t>
            </a:r>
            <a:r>
              <a:rPr lang="en-AU" sz="1400" i="1" dirty="0"/>
              <a:t>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i="1" baseline="30000" dirty="0"/>
              <a:t>56 </a:t>
            </a:r>
            <a:r>
              <a:rPr lang="en-US" sz="1400" i="1" dirty="0" err="1"/>
              <a:t>Jurawitz</a:t>
            </a:r>
            <a:r>
              <a:rPr lang="en-US" sz="1400" i="1" dirty="0"/>
              <a:t> MC, Büchner A, </a:t>
            </a:r>
            <a:r>
              <a:rPr lang="en-US" sz="1400" i="1" dirty="0" err="1"/>
              <a:t>Harpel</a:t>
            </a:r>
            <a:r>
              <a:rPr lang="en-US" sz="1400" i="1" dirty="0"/>
              <a:t> T, Schussler M, </a:t>
            </a:r>
            <a:r>
              <a:rPr lang="en-US" sz="1400" i="1" dirty="0" err="1"/>
              <a:t>Majdani</a:t>
            </a:r>
            <a:r>
              <a:rPr lang="en-US" sz="1400" i="1" dirty="0"/>
              <a:t> O, </a:t>
            </a:r>
            <a:r>
              <a:rPr lang="en-US" sz="1400" i="1" dirty="0" err="1"/>
              <a:t>Lesinski-Schiedat</a:t>
            </a:r>
            <a:r>
              <a:rPr lang="en-US" sz="1400" i="1" dirty="0"/>
              <a:t> A, et al. Hearing preservation outcomes with different cochlear implant electrodes: Nucleus® Hybrid™-L24 and Nucleus Freedom™ CI422. </a:t>
            </a:r>
            <a:r>
              <a:rPr lang="en-US" sz="1400" i="1" dirty="0" err="1"/>
              <a:t>Audiol</a:t>
            </a:r>
            <a:r>
              <a:rPr lang="en-US" sz="1400" i="1" dirty="0"/>
              <a:t> </a:t>
            </a:r>
            <a:r>
              <a:rPr lang="en-US" sz="1400" i="1" dirty="0" err="1"/>
              <a:t>Neurootol</a:t>
            </a:r>
            <a:r>
              <a:rPr lang="en-US" sz="1400" i="1" dirty="0"/>
              <a:t> 2014;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i="1" baseline="30000" dirty="0"/>
              <a:t>57 </a:t>
            </a:r>
            <a:r>
              <a:rPr lang="en-US" sz="1400" i="1" dirty="0"/>
              <a:t>Tang L, Thompson CB, Clark JH, </a:t>
            </a:r>
            <a:r>
              <a:rPr lang="en-US" sz="1400" i="1" dirty="0" err="1"/>
              <a:t>Ceh</a:t>
            </a:r>
            <a:r>
              <a:rPr lang="en-US" sz="1400" i="1" dirty="0"/>
              <a:t> KM, </a:t>
            </a:r>
            <a:r>
              <a:rPr lang="en-US" sz="1400" i="1" dirty="0" err="1"/>
              <a:t>Yeagle</a:t>
            </a:r>
            <a:r>
              <a:rPr lang="en-US" sz="1400" i="1" dirty="0"/>
              <a:t> JD, Francis HW. Rehabilitation and psychosocial determinants of cochlear implant outcomes in older adults. Ear Hear 2017;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i="1" baseline="30000" dirty="0"/>
              <a:t>58 </a:t>
            </a:r>
            <a:r>
              <a:rPr lang="en-US" sz="1400" i="1" dirty="0" err="1"/>
              <a:t>Batuecas-Caletrio</a:t>
            </a:r>
            <a:r>
              <a:rPr lang="en-US" sz="1400" i="1" dirty="0"/>
              <a:t> A, </a:t>
            </a:r>
            <a:r>
              <a:rPr lang="en-US" sz="1400" i="1" dirty="0" err="1"/>
              <a:t>Klumpp</a:t>
            </a:r>
            <a:r>
              <a:rPr lang="en-US" sz="1400" i="1" dirty="0"/>
              <a:t> M, Santacruz-Ruiz S, Benito Gonzalez F, Gonzalez Sanchez E, Arriaga M. Vestibular function in cochlear implantation: correlating objectiveness and </a:t>
            </a:r>
            <a:r>
              <a:rPr lang="en-US" sz="1400" i="1" dirty="0" err="1"/>
              <a:t>subjectiveness</a:t>
            </a:r>
            <a:r>
              <a:rPr lang="en-US" sz="1400" i="1" dirty="0"/>
              <a:t>. Laryngoscope 2015;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400" i="1" baseline="30000" dirty="0"/>
              <a:t>59 </a:t>
            </a:r>
            <a:r>
              <a:rPr lang="en-US" sz="1400" i="1" dirty="0"/>
              <a:t>Mick P, </a:t>
            </a:r>
            <a:r>
              <a:rPr lang="en-US" sz="1400" i="1" dirty="0" err="1"/>
              <a:t>Amodi</a:t>
            </a:r>
            <a:r>
              <a:rPr lang="en-US" sz="1400" i="1" dirty="0"/>
              <a:t> H, Shipp D, Lin V, </a:t>
            </a:r>
            <a:r>
              <a:rPr lang="en-US" sz="1400" i="1" dirty="0" err="1"/>
              <a:t>Nedzelski</a:t>
            </a:r>
            <a:r>
              <a:rPr lang="en-US" sz="1400" i="1" dirty="0"/>
              <a:t> J, Chen J. Hearing preservation after adult cochlear implantation using the </a:t>
            </a:r>
            <a:r>
              <a:rPr lang="en-US" sz="1400" i="1" dirty="0" err="1"/>
              <a:t>FLEXsoft</a:t>
            </a:r>
            <a:r>
              <a:rPr lang="en-US" sz="1400" i="1" dirty="0"/>
              <a:t> electrode. Laryngoscope 2011; </a:t>
            </a:r>
            <a:r>
              <a:rPr lang="en-US" sz="1400" i="1" baseline="30000" dirty="0"/>
              <a:t>60 </a:t>
            </a:r>
            <a:r>
              <a:rPr lang="en-US" sz="1400" i="1" dirty="0"/>
              <a:t>Helbig S, Helbig M, </a:t>
            </a:r>
            <a:r>
              <a:rPr lang="en-US" sz="1400" i="1" dirty="0" err="1"/>
              <a:t>Leinung</a:t>
            </a:r>
            <a:r>
              <a:rPr lang="en-US" sz="1400" i="1" dirty="0"/>
              <a:t> M, Stover T, Baumann U, Rader T. Hearing preservation and improved speech perception with a flexible 28-mm electrode. </a:t>
            </a:r>
            <a:r>
              <a:rPr lang="en-US" sz="1400" i="1" dirty="0" err="1"/>
              <a:t>Otol</a:t>
            </a:r>
            <a:r>
              <a:rPr lang="en-US" sz="1400" i="1" dirty="0"/>
              <a:t> </a:t>
            </a:r>
            <a:r>
              <a:rPr lang="en-US" sz="1400" i="1" dirty="0" err="1"/>
              <a:t>Neurotol</a:t>
            </a:r>
            <a:r>
              <a:rPr lang="en-US" sz="1400" i="1" dirty="0"/>
              <a:t> 2015; </a:t>
            </a:r>
            <a:endParaRPr lang="en-AU" sz="1400" i="1" strike="sngStrike" dirty="0">
              <a:highlight>
                <a:srgbClr val="FFFF00"/>
              </a:highlight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AU" sz="1400" i="1" baseline="30000" dirty="0"/>
              <a:t>60.</a:t>
            </a:r>
            <a:r>
              <a:rPr lang="en-AU" sz="1400" i="1" dirty="0"/>
              <a:t>Helbig S, Helbig M, </a:t>
            </a:r>
            <a:r>
              <a:rPr lang="en-AU" sz="1400" i="1" dirty="0" err="1"/>
              <a:t>Leinung</a:t>
            </a:r>
            <a:r>
              <a:rPr lang="en-AU" sz="1400" i="1" dirty="0"/>
              <a:t> M, Stover T, Baumann U, Rader T. Hearing preservation and improved speech perception with a flexible 28-mm electrode. Otol Neurotol 2015; 36: 34–42.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AU" sz="1400" i="1" baseline="30000" dirty="0"/>
              <a:t>61 </a:t>
            </a:r>
            <a:r>
              <a:rPr lang="en-AU" sz="1400" i="1" dirty="0"/>
              <a:t>Helbig S, Baumann U, Hey C, Helbig M. Hearing preservation after complete cochlear coverage in cochlear implantation with the free-fitting FLEXSOFT electrode carrier. </a:t>
            </a:r>
            <a:r>
              <a:rPr lang="en-AU" sz="1400" i="1" dirty="0" err="1"/>
              <a:t>Otol</a:t>
            </a:r>
            <a:r>
              <a:rPr lang="en-AU" sz="1400" i="1" dirty="0"/>
              <a:t> </a:t>
            </a:r>
            <a:r>
              <a:rPr lang="en-AU" sz="1400" i="1" dirty="0" err="1"/>
              <a:t>Neurotol</a:t>
            </a:r>
            <a:r>
              <a:rPr lang="en-AU" sz="1400" i="1" dirty="0"/>
              <a:t> 2011;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352098-CF3A-4FA2-B910-67D4335B4E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CD2B8E-7FB8-4059-B0B9-8D76C38155E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20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38466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standing in a room&#10;&#10;Description automatically generated">
            <a:extLst>
              <a:ext uri="{FF2B5EF4-FFF2-40B4-BE49-F238E27FC236}">
                <a16:creationId xmlns:a16="http://schemas.microsoft.com/office/drawing/2014/main" id="{53F9088C-D760-4479-B834-656D7A6956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4"/>
          <a:stretch/>
        </p:blipFill>
        <p:spPr>
          <a:xfrm>
            <a:off x="5687878" y="-9912"/>
            <a:ext cx="6504122" cy="68679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991551-CEEB-4D77-8AAF-3568DB61C1FC}"/>
              </a:ext>
            </a:extLst>
          </p:cNvPr>
          <p:cNvSpPr/>
          <p:nvPr/>
        </p:nvSpPr>
        <p:spPr>
          <a:xfrm rot="16200000" flipH="1" flipV="1">
            <a:off x="1317811" y="-1317808"/>
            <a:ext cx="6857998" cy="94936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36980">
                <a:srgbClr val="FFFFFF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600" dirty="0">
                <a:solidFill>
                  <a:schemeClr val="tx1"/>
                </a:solidFill>
                <a:latin typeface="+mn-lt"/>
              </a:rPr>
              <a:t>Consensus Statements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7054" y="1545758"/>
            <a:ext cx="6641189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bg1">
                  <a:lumMod val="50000"/>
                </a:schemeClr>
              </a:buClr>
              <a:buFont typeface="+mj-lt"/>
              <a:buAutoNum type="arabicPeriod" startAt="5"/>
            </a:pPr>
            <a:r>
              <a:rPr lang="en-AU" sz="3200" dirty="0">
                <a:solidFill>
                  <a:srgbClr val="000000"/>
                </a:solidFill>
              </a:rPr>
              <a:t>Both curved (perimodiolar) and straight electrodes are clinically effective for cochlear implantation, with a low rate of complications.</a:t>
            </a:r>
            <a:r>
              <a:rPr lang="en-AU" sz="3200" i="1" baseline="30000" dirty="0">
                <a:solidFill>
                  <a:srgbClr val="000000"/>
                </a:solidFill>
              </a:rPr>
              <a:t> 1</a:t>
            </a:r>
            <a:endParaRPr lang="en-AU" sz="3200" dirty="0">
              <a:solidFill>
                <a:srgbClr val="000000"/>
              </a:solidFill>
            </a:endParaRPr>
          </a:p>
          <a:p>
            <a:pPr marL="514350" indent="-514350">
              <a:buClr>
                <a:schemeClr val="bg1">
                  <a:lumMod val="50000"/>
                </a:schemeClr>
              </a:buClr>
              <a:buFont typeface="+mj-lt"/>
              <a:buAutoNum type="arabicPeriod" startAt="5"/>
            </a:pPr>
            <a:endParaRPr lang="en-AU" sz="3200" dirty="0">
              <a:solidFill>
                <a:srgbClr val="000000"/>
              </a:solidFill>
            </a:endParaRPr>
          </a:p>
          <a:p>
            <a:pPr marL="514350" indent="-514350">
              <a:buClr>
                <a:schemeClr val="bg1">
                  <a:lumMod val="50000"/>
                </a:schemeClr>
              </a:buClr>
              <a:buFont typeface="+mj-lt"/>
              <a:buAutoNum type="arabicPeriod" startAt="5"/>
            </a:pPr>
            <a:r>
              <a:rPr lang="en-AU" sz="3200" dirty="0">
                <a:solidFill>
                  <a:srgbClr val="000000"/>
                </a:solidFill>
              </a:rPr>
              <a:t>When possible, hearing preservation surgery can be beneficial in individuals with substantial residual hearing.</a:t>
            </a:r>
            <a:r>
              <a:rPr lang="en-AU" sz="3200" i="1" baseline="30000" dirty="0">
                <a:solidFill>
                  <a:srgbClr val="000000"/>
                </a:solidFill>
              </a:rPr>
              <a:t>1</a:t>
            </a:r>
            <a:endParaRPr lang="en-AU" sz="3200" i="1" baseline="30000" dirty="0">
              <a:solidFill>
                <a:srgbClr val="000000"/>
              </a:solidFill>
              <a:ea typeface="ＭＳ Ｐゴシック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85BB0E-6D69-4678-AEE5-CD4E5D241BE8}"/>
              </a:ext>
            </a:extLst>
          </p:cNvPr>
          <p:cNvSpPr txBox="1"/>
          <p:nvPr/>
        </p:nvSpPr>
        <p:spPr>
          <a:xfrm>
            <a:off x="554692" y="6440953"/>
            <a:ext cx="49518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50" i="1" baseline="30000" dirty="0"/>
              <a:t>1</a:t>
            </a:r>
            <a:r>
              <a:rPr lang="en-AU" sz="1050" i="1" dirty="0"/>
              <a:t>Delphi Consensus Group on Cochlear Implantation in Adults</a:t>
            </a:r>
            <a:r>
              <a:rPr lang="en-AU" sz="1100" i="1" dirty="0"/>
              <a:t>;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235862-09D5-4FD7-AA69-DBE747D8B33A}"/>
              </a:ext>
            </a:extLst>
          </p:cNvPr>
          <p:cNvCxnSpPr>
            <a:cxnSpLocks/>
          </p:cNvCxnSpPr>
          <p:nvPr/>
        </p:nvCxnSpPr>
        <p:spPr>
          <a:xfrm>
            <a:off x="527054" y="1035324"/>
            <a:ext cx="681427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5512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05BD-C6E6-416D-915C-72DFC942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4" y="3240682"/>
            <a:ext cx="11250964" cy="949844"/>
          </a:xfrm>
        </p:spPr>
        <p:txBody>
          <a:bodyPr/>
          <a:lstStyle/>
          <a:p>
            <a: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Findings</a:t>
            </a:r>
            <a:b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</a:br>
            <a:b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en-AU" altLang="en-US" sz="4400" b="0" dirty="0">
                <a:solidFill>
                  <a:srgbClr val="000000"/>
                </a:solidFill>
                <a:cs typeface="Arial" panose="020B0604020202020204" pitchFamily="34" charset="0"/>
              </a:rPr>
              <a:t>What did the systematic literature review </a:t>
            </a:r>
            <a:br>
              <a:rPr lang="en-AU" altLang="en-US" sz="4400" b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AU" altLang="en-US" sz="4400" b="0" dirty="0">
                <a:solidFill>
                  <a:srgbClr val="000000"/>
                </a:solidFill>
                <a:cs typeface="Arial" panose="020B0604020202020204" pitchFamily="34" charset="0"/>
              </a:rPr>
              <a:t>tell us?</a:t>
            </a:r>
            <a:endParaRPr lang="en-AU" sz="5400" kern="1200" cap="all" dirty="0">
              <a:solidFill>
                <a:srgbClr val="00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D2EA0-4AFA-4C89-ACDF-A22F89797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4B55CC-BC8C-4940-945E-FCF6D7EB2FC7}"/>
              </a:ext>
            </a:extLst>
          </p:cNvPr>
          <p:cNvCxnSpPr>
            <a:cxnSpLocks/>
          </p:cNvCxnSpPr>
          <p:nvPr/>
        </p:nvCxnSpPr>
        <p:spPr>
          <a:xfrm>
            <a:off x="527054" y="3429000"/>
            <a:ext cx="94494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890183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8C067-BBC8-48A3-8D87-93837F340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43" y="171696"/>
            <a:ext cx="11177655" cy="5108156"/>
          </a:xfrm>
        </p:spPr>
        <p:txBody>
          <a:bodyPr/>
          <a:lstStyle/>
          <a:p>
            <a:pPr marL="0" indent="0">
              <a:buNone/>
            </a:pPr>
            <a:r>
              <a:rPr lang="en-AU" sz="2900" dirty="0">
                <a:solidFill>
                  <a:schemeClr val="bg1">
                    <a:lumMod val="50000"/>
                  </a:schemeClr>
                </a:solidFill>
              </a:rPr>
              <a:t>Statement 5:</a:t>
            </a:r>
            <a:r>
              <a:rPr lang="en-AU" sz="2900" b="1" dirty="0"/>
              <a:t> Curved (perimodiolar) and straight electrodes are clinically effective for cochlear implantation, with a low rate of complications.</a:t>
            </a:r>
          </a:p>
          <a:p>
            <a:pPr>
              <a:buFont typeface="Courier New" panose="02070309020205020404" pitchFamily="49" charset="0"/>
              <a:buChar char="o"/>
            </a:pPr>
            <a:endParaRPr lang="en-AU" sz="100" dirty="0"/>
          </a:p>
          <a:p>
            <a:endParaRPr lang="en-AU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E8F529-9819-477B-9E46-5B155F5B43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4CD2B8E-7FB8-4059-B0B9-8D76C38155E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5</a:t>
            </a:fld>
            <a:endParaRPr lang="en-AU" dirty="0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A9B32B-BF6E-4401-90E5-76152B11F688}"/>
              </a:ext>
            </a:extLst>
          </p:cNvPr>
          <p:cNvCxnSpPr>
            <a:cxnSpLocks/>
          </p:cNvCxnSpPr>
          <p:nvPr/>
        </p:nvCxnSpPr>
        <p:spPr>
          <a:xfrm>
            <a:off x="479343" y="1260566"/>
            <a:ext cx="1117765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92D381D-3EAD-41BF-96F9-954FFDAF15A2}"/>
              </a:ext>
            </a:extLst>
          </p:cNvPr>
          <p:cNvSpPr/>
          <p:nvPr/>
        </p:nvSpPr>
        <p:spPr>
          <a:xfrm>
            <a:off x="479343" y="1659741"/>
            <a:ext cx="11407857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Several studies identified in adults</a:t>
            </a:r>
            <a:r>
              <a:rPr lang="en-AU" sz="2800" i="1" baseline="30000" dirty="0"/>
              <a:t> 46, 50, 53-60</a:t>
            </a:r>
            <a:r>
              <a:rPr lang="en-AU" sz="2800" baseline="30000" dirty="0"/>
              <a:t> </a:t>
            </a:r>
            <a:endParaRPr lang="en-AU" sz="2800" dirty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Both types of electrodes are widely used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After surgery, hearing preservation rates vary for both straight lateral wall and perimodiolar electrodes groups</a:t>
            </a:r>
            <a:r>
              <a:rPr lang="en-AU" sz="2800" i="1" baseline="30000" dirty="0"/>
              <a:t>53, 56, 59, 60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One study reported no difference in speech recognition scores for individuals receiving straight, lateral wall electrodes versus those with pre-curved perimodiolar electrodes</a:t>
            </a:r>
            <a:r>
              <a:rPr lang="en-AU" sz="2800" i="1" baseline="30000" dirty="0"/>
              <a:t>54</a:t>
            </a:r>
            <a:r>
              <a:rPr lang="en-AU" sz="2800" dirty="0"/>
              <a:t>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 sz="2800" dirty="0"/>
              <a:t>Selection of the electrode type should be made on an individual basis by the CI surgeon</a:t>
            </a:r>
          </a:p>
        </p:txBody>
      </p:sp>
    </p:spTree>
    <p:extLst>
      <p:ext uri="{BB962C8B-B14F-4D97-AF65-F5344CB8AC3E}">
        <p14:creationId xmlns:p14="http://schemas.microsoft.com/office/powerpoint/2010/main" val="93189186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805BD-C6E6-416D-915C-72DFC942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4" y="3306943"/>
            <a:ext cx="11250964" cy="949844"/>
          </a:xfrm>
        </p:spPr>
        <p:txBody>
          <a:bodyPr/>
          <a:lstStyle/>
          <a:p>
            <a: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  <a:t>SUPPORTING EVIDENCE</a:t>
            </a:r>
            <a:b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</a:br>
            <a:br>
              <a:rPr lang="en-AU" sz="5400" kern="1200" cap="all" dirty="0">
                <a:solidFill>
                  <a:srgbClr val="000000"/>
                </a:solidFill>
                <a:latin typeface="Calibri" panose="020F0502020204030204"/>
                <a:cs typeface="Arial" panose="020B0604020202020204" pitchFamily="34" charset="0"/>
              </a:rPr>
            </a:br>
            <a:r>
              <a:rPr lang="en-AU" altLang="en-US" sz="4400" b="0" dirty="0">
                <a:solidFill>
                  <a:srgbClr val="000000"/>
                </a:solidFill>
                <a:cs typeface="Arial" panose="020B0604020202020204" pitchFamily="34" charset="0"/>
              </a:rPr>
              <a:t>What was the evidence that contributed to the statement?</a:t>
            </a:r>
            <a:endParaRPr lang="en-AU" sz="5400" kern="1200" cap="all" dirty="0">
              <a:solidFill>
                <a:srgbClr val="000000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D2EA0-4AFA-4C89-ACDF-A22F897978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4B55CC-BC8C-4940-945E-FCF6D7EB2FC7}"/>
              </a:ext>
            </a:extLst>
          </p:cNvPr>
          <p:cNvCxnSpPr>
            <a:cxnSpLocks/>
          </p:cNvCxnSpPr>
          <p:nvPr/>
        </p:nvCxnSpPr>
        <p:spPr>
          <a:xfrm>
            <a:off x="527054" y="3429000"/>
            <a:ext cx="94494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91047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8C-3CC2-433C-BF52-C3B7BDCE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02" y="248500"/>
            <a:ext cx="11176594" cy="9498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Supporting Evidence: </a:t>
            </a:r>
            <a:r>
              <a:rPr lang="en-US" sz="4000" i="1" dirty="0">
                <a:solidFill>
                  <a:srgbClr val="000000"/>
                </a:solidFill>
                <a:latin typeface="Calibri" panose="020F0502020204030204"/>
              </a:rPr>
              <a:t>Castiglione et al 2015</a:t>
            </a:r>
            <a:endParaRPr lang="en-AU" sz="4000" i="1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72B9-FF4A-4194-B40D-C3BF2469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02" y="1447744"/>
            <a:ext cx="11319484" cy="541025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endParaRPr lang="en-AU" sz="2800" b="1" dirty="0"/>
          </a:p>
          <a:p>
            <a:pPr marL="0" indent="0">
              <a:spcBef>
                <a:spcPts val="600"/>
              </a:spcBef>
              <a:buNone/>
            </a:pPr>
            <a:r>
              <a:rPr lang="en-AU" b="1" dirty="0"/>
              <a:t>Objective:  </a:t>
            </a:r>
            <a:r>
              <a:rPr lang="en-AU" dirty="0"/>
              <a:t>To analyse outcomes and complications of unilateral CIs in hearing impaired elderly patients.</a:t>
            </a:r>
          </a:p>
          <a:p>
            <a:pPr marL="0" indent="0">
              <a:spcBef>
                <a:spcPts val="600"/>
              </a:spcBef>
              <a:buNone/>
            </a:pPr>
            <a:endParaRPr lang="en-AU" b="1" dirty="0"/>
          </a:p>
          <a:p>
            <a:pPr marL="0" indent="0">
              <a:spcBef>
                <a:spcPts val="600"/>
              </a:spcBef>
              <a:buNone/>
            </a:pPr>
            <a:r>
              <a:rPr lang="en-AU" b="1" dirty="0"/>
              <a:t>Methods: </a:t>
            </a:r>
            <a:r>
              <a:rPr lang="en-AU" dirty="0"/>
              <a:t>Retrospective, single-centre observational study.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dirty="0"/>
              <a:t>N=30 older adults, aged 65 -79 yrs, implanted over a 4-year period.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dirty="0"/>
              <a:t>Review of clinic files of surgical outcomes and audiological tests.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3357D-18C5-4AF1-A6A1-A124C812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5C3FFF-0747-4D3F-B05C-916B906CF902}"/>
              </a:ext>
            </a:extLst>
          </p:cNvPr>
          <p:cNvSpPr/>
          <p:nvPr/>
        </p:nvSpPr>
        <p:spPr>
          <a:xfrm>
            <a:off x="502402" y="6425648"/>
            <a:ext cx="11912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baseline="30000" dirty="0"/>
              <a:t>55 </a:t>
            </a:r>
            <a:r>
              <a:rPr lang="en-US" sz="1000" i="1" dirty="0"/>
              <a:t>Castiglione A, </a:t>
            </a:r>
            <a:r>
              <a:rPr lang="en-US" sz="1000" i="1" dirty="0" err="1"/>
              <a:t>Benatti</a:t>
            </a:r>
            <a:r>
              <a:rPr lang="en-US" sz="1000" i="1" dirty="0"/>
              <a:t> A, </a:t>
            </a:r>
            <a:r>
              <a:rPr lang="en-US" sz="1000" i="1" dirty="0" err="1"/>
              <a:t>Girasoli</a:t>
            </a:r>
            <a:r>
              <a:rPr lang="en-US" sz="1000" i="1" dirty="0"/>
              <a:t> L, Caserta E, </a:t>
            </a:r>
            <a:r>
              <a:rPr lang="en-US" sz="1000" i="1" dirty="0" err="1"/>
              <a:t>Montino</a:t>
            </a:r>
            <a:r>
              <a:rPr lang="en-US" sz="1000" i="1" dirty="0"/>
              <a:t> S, Pagliaro M, et al. Cochlear implantation outcomes in older adults. Hearing Balance Comm 2015; 13: 86–8.</a:t>
            </a:r>
            <a:endParaRPr lang="de-CH" sz="10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62705B-63D1-4C8D-AD95-435F5FDBB61F}"/>
              </a:ext>
            </a:extLst>
          </p:cNvPr>
          <p:cNvCxnSpPr>
            <a:cxnSpLocks/>
          </p:cNvCxnSpPr>
          <p:nvPr/>
        </p:nvCxnSpPr>
        <p:spPr>
          <a:xfrm>
            <a:off x="538989" y="1194796"/>
            <a:ext cx="9870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69655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wearing a costume&#10;&#10;Description automatically generated">
            <a:extLst>
              <a:ext uri="{FF2B5EF4-FFF2-40B4-BE49-F238E27FC236}">
                <a16:creationId xmlns:a16="http://schemas.microsoft.com/office/drawing/2014/main" id="{01F81BDF-05DD-4AA3-A2D0-B59C15D9B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9"/>
          <a:stretch/>
        </p:blipFill>
        <p:spPr>
          <a:xfrm>
            <a:off x="2921379" y="0"/>
            <a:ext cx="926001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5749F7F-CC87-4330-A21E-06E5AE8CE95F}"/>
              </a:ext>
            </a:extLst>
          </p:cNvPr>
          <p:cNvSpPr/>
          <p:nvPr/>
        </p:nvSpPr>
        <p:spPr>
          <a:xfrm rot="16200000" flipH="1" flipV="1">
            <a:off x="1317811" y="-1317808"/>
            <a:ext cx="6857998" cy="9493617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0"/>
                  <a:lumOff val="100000"/>
                  <a:alpha val="0"/>
                </a:schemeClr>
              </a:gs>
              <a:gs pos="36980">
                <a:srgbClr val="FFFFFF"/>
              </a:gs>
              <a:gs pos="43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D058C-3CC2-433C-BF52-C3B7BDCE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402" y="248500"/>
            <a:ext cx="11176594" cy="9498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Supporting Evidence: </a:t>
            </a:r>
            <a:r>
              <a:rPr lang="en-US" sz="4000" i="1" dirty="0">
                <a:solidFill>
                  <a:srgbClr val="000000"/>
                </a:solidFill>
                <a:latin typeface="Calibri" panose="020F0502020204030204"/>
              </a:rPr>
              <a:t>Castiglione et al 2015</a:t>
            </a:r>
            <a:endParaRPr lang="en-AU" sz="4000" i="1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72B9-FF4A-4194-B40D-C3BF2469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403" y="1447744"/>
            <a:ext cx="7211382" cy="5410256"/>
          </a:xfrm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AU" sz="2400" b="1" dirty="0"/>
              <a:t>Results:</a:t>
            </a:r>
          </a:p>
          <a:p>
            <a:pPr marL="0">
              <a:spcBef>
                <a:spcPts val="0"/>
              </a:spcBef>
            </a:pPr>
            <a:r>
              <a:rPr lang="en-AU" sz="2400" dirty="0"/>
              <a:t>No adverse surgical events or major complications </a:t>
            </a:r>
            <a:r>
              <a:rPr lang="en-AU" sz="2000" dirty="0"/>
              <a:t>were observed. </a:t>
            </a:r>
          </a:p>
          <a:p>
            <a:pPr marL="0">
              <a:spcBef>
                <a:spcPts val="0"/>
              </a:spcBef>
            </a:pPr>
            <a:r>
              <a:rPr lang="en-AU" sz="2000" dirty="0"/>
              <a:t>Temporary issues, spontaneously recovered a few days post surgery</a:t>
            </a:r>
          </a:p>
          <a:p>
            <a:pPr marL="0">
              <a:spcBef>
                <a:spcPts val="0"/>
              </a:spcBef>
            </a:pPr>
            <a:r>
              <a:rPr lang="en-AU" sz="2400" b="1" dirty="0"/>
              <a:t>No correlation </a:t>
            </a:r>
            <a:r>
              <a:rPr lang="en-AU" sz="2000" dirty="0"/>
              <a:t>between complications and pre-operative comorbidities.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AU" sz="2400" b="1" dirty="0"/>
              <a:t>Conclusion: </a:t>
            </a:r>
          </a:p>
          <a:p>
            <a:pPr>
              <a:spcBef>
                <a:spcPts val="0"/>
              </a:spcBef>
            </a:pPr>
            <a:r>
              <a:rPr lang="en-AU" sz="2000" dirty="0"/>
              <a:t>Significant benefits for </a:t>
            </a:r>
            <a:r>
              <a:rPr lang="en-AU" sz="2400" b="1" dirty="0"/>
              <a:t>speech recognition </a:t>
            </a:r>
            <a:r>
              <a:rPr lang="en-AU" sz="2000" dirty="0"/>
              <a:t>and </a:t>
            </a:r>
            <a:r>
              <a:rPr lang="en-AU" sz="2400" b="1" dirty="0"/>
              <a:t>aided hearing levels</a:t>
            </a:r>
            <a:r>
              <a:rPr lang="en-AU" sz="2000" dirty="0"/>
              <a:t> are achieved.</a:t>
            </a:r>
          </a:p>
          <a:p>
            <a:pPr>
              <a:spcBef>
                <a:spcPts val="0"/>
              </a:spcBef>
            </a:pPr>
            <a:r>
              <a:rPr lang="en-AU" sz="2000" dirty="0"/>
              <a:t>Type and rate of complications observed for this older CI-group are similar to those published for younger CI-users. 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CI is considered a safe and effective treatment of significant hearing loss in older adults.</a:t>
            </a:r>
            <a:r>
              <a:rPr lang="en-AU" sz="2000" b="1" dirty="0"/>
              <a:t> </a:t>
            </a:r>
            <a:endParaRPr lang="en-AU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3357D-18C5-4AF1-A6A1-A124C812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EB0E00-B596-46C3-9CBD-6930C11074A6}"/>
              </a:ext>
            </a:extLst>
          </p:cNvPr>
          <p:cNvCxnSpPr>
            <a:cxnSpLocks/>
          </p:cNvCxnSpPr>
          <p:nvPr/>
        </p:nvCxnSpPr>
        <p:spPr>
          <a:xfrm>
            <a:off x="538989" y="1194796"/>
            <a:ext cx="9870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B8BB719-2602-4759-BAED-71817730511C}"/>
              </a:ext>
            </a:extLst>
          </p:cNvPr>
          <p:cNvSpPr/>
          <p:nvPr/>
        </p:nvSpPr>
        <p:spPr>
          <a:xfrm>
            <a:off x="502402" y="6425648"/>
            <a:ext cx="11912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baseline="30000" dirty="0"/>
              <a:t>55 </a:t>
            </a:r>
            <a:r>
              <a:rPr lang="en-US" sz="1000" i="1" dirty="0"/>
              <a:t>Castiglione A, </a:t>
            </a:r>
            <a:r>
              <a:rPr lang="en-US" sz="1000" i="1" dirty="0" err="1"/>
              <a:t>Benatti</a:t>
            </a:r>
            <a:r>
              <a:rPr lang="en-US" sz="1000" i="1" dirty="0"/>
              <a:t> A, </a:t>
            </a:r>
            <a:r>
              <a:rPr lang="en-US" sz="1000" i="1" dirty="0" err="1"/>
              <a:t>Girasoli</a:t>
            </a:r>
            <a:r>
              <a:rPr lang="en-US" sz="1000" i="1" dirty="0"/>
              <a:t> L, Caserta E, </a:t>
            </a:r>
            <a:r>
              <a:rPr lang="en-US" sz="1000" i="1" dirty="0" err="1"/>
              <a:t>Montino</a:t>
            </a:r>
            <a:r>
              <a:rPr lang="en-US" sz="1000" i="1" dirty="0"/>
              <a:t> S, Pagliaro M, et al. Cochlear implantation outcomes in older adults. Hearing Balance Comm 2015; 13: 86–8.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9382773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8C-3CC2-433C-BF52-C3B7BDCE3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3" y="221667"/>
            <a:ext cx="11176594" cy="94984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Calibri" panose="020F0502020204030204"/>
              </a:rPr>
              <a:t>Supporting Evidence: </a:t>
            </a:r>
            <a:r>
              <a:rPr lang="en-US" sz="4000" i="1" dirty="0">
                <a:solidFill>
                  <a:srgbClr val="000000"/>
                </a:solidFill>
                <a:latin typeface="Calibri" panose="020F0502020204030204"/>
              </a:rPr>
              <a:t>Roberts et al 2013</a:t>
            </a:r>
            <a:endParaRPr lang="en-AU" sz="4000" i="1" dirty="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72B9-FF4A-4194-B40D-C3BF2469E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3" y="1648442"/>
            <a:ext cx="11227231" cy="5410256"/>
          </a:xfrm>
        </p:spPr>
        <p:txBody>
          <a:bodyPr/>
          <a:lstStyle/>
          <a:p>
            <a:pPr marL="0" indent="0">
              <a:buNone/>
            </a:pPr>
            <a:r>
              <a:rPr lang="en-AU" sz="2700" b="1" dirty="0"/>
              <a:t>Objective: </a:t>
            </a:r>
            <a:r>
              <a:rPr lang="en-AU" sz="2700" dirty="0"/>
              <a:t>To analyse and compare outcomes from CIs in older adults compared to younger adults.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700" dirty="0"/>
              <a:t>To examine and understand the reasons behind any differences in the two age groups. </a:t>
            </a:r>
          </a:p>
          <a:p>
            <a:pPr marL="0" indent="0">
              <a:spcBef>
                <a:spcPts val="600"/>
              </a:spcBef>
              <a:buNone/>
            </a:pPr>
            <a:endParaRPr lang="en-AU" sz="1600" b="1" dirty="0"/>
          </a:p>
          <a:p>
            <a:pPr marL="0" indent="0">
              <a:buNone/>
            </a:pPr>
            <a:r>
              <a:rPr lang="en-AU" sz="2700" b="1" dirty="0"/>
              <a:t>Methods: </a:t>
            </a:r>
            <a:r>
              <a:rPr lang="en-AU" sz="2700" dirty="0"/>
              <a:t>Retrospective, single centre observational study. N=113 adults implanted over a 4-yr period, n=46, &lt;65 years and n=67, </a:t>
            </a:r>
            <a:r>
              <a:rPr lang="en-AU" sz="2700" u="sng" dirty="0"/>
              <a:t>&gt;</a:t>
            </a:r>
            <a:r>
              <a:rPr lang="en-AU" sz="2700" dirty="0"/>
              <a:t>65yrs.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700" dirty="0"/>
              <a:t>Surgical records and demographic data examined.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AU" sz="2700" dirty="0"/>
              <a:t>Monosyllabic words scores in quiet at 65dBHL at preimplant and post implant intervals.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3357D-18C5-4AF1-A6A1-A124C81286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CD2B8E-7FB8-4059-B0B9-8D76C38155E7}" type="slidenum">
              <a:rPr kumimoji="0" lang="en-AU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1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F93D8D-CFAA-4772-8768-E202798F7E78}"/>
              </a:ext>
            </a:extLst>
          </p:cNvPr>
          <p:cNvCxnSpPr>
            <a:cxnSpLocks/>
          </p:cNvCxnSpPr>
          <p:nvPr/>
        </p:nvCxnSpPr>
        <p:spPr>
          <a:xfrm>
            <a:off x="538989" y="1104992"/>
            <a:ext cx="98704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24ED03A2-F4C9-4720-8C02-4A27675A3482}"/>
              </a:ext>
            </a:extLst>
          </p:cNvPr>
          <p:cNvSpPr/>
          <p:nvPr/>
        </p:nvSpPr>
        <p:spPr>
          <a:xfrm>
            <a:off x="538989" y="6488668"/>
            <a:ext cx="116690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baseline="30000" dirty="0"/>
              <a:t>50</a:t>
            </a:r>
            <a:r>
              <a:rPr lang="en-GB" sz="1000" dirty="0"/>
              <a:t> </a:t>
            </a:r>
            <a:r>
              <a:rPr lang="en-GB" sz="1000" i="1" dirty="0"/>
              <a:t>Roberts DS, Lin HW, Herrmann BS, Lee DJ. Differential cochlear implant outcomes in older adults. Laryngoscope 2013; 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1642503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2158</Words>
  <PresentationFormat>Widescreen</PresentationFormat>
  <Paragraphs>178</Paragraphs>
  <Slides>20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Lucida Grande</vt:lpstr>
      <vt:lpstr>Tahoma</vt:lpstr>
      <vt:lpstr>Wingdings</vt:lpstr>
      <vt:lpstr>2_Custom Design</vt:lpstr>
      <vt:lpstr>PowerPoint Presentation</vt:lpstr>
      <vt:lpstr>Consensus Statement Categories </vt:lpstr>
      <vt:lpstr>Consensus Statements</vt:lpstr>
      <vt:lpstr>Findings  What did the systematic literature review  tell us?</vt:lpstr>
      <vt:lpstr>PowerPoint Presentation</vt:lpstr>
      <vt:lpstr>SUPPORTING EVIDENCE  What was the evidence that contributed to the statement?</vt:lpstr>
      <vt:lpstr>Supporting Evidence: Castiglione et al 2015</vt:lpstr>
      <vt:lpstr>Supporting Evidence: Castiglione et al 2015</vt:lpstr>
      <vt:lpstr>Supporting Evidence: Roberts et al 2013</vt:lpstr>
      <vt:lpstr>Supporting Evidence: Roberts et al 2013</vt:lpstr>
      <vt:lpstr>Supporting Evidence: Roberts et al 2013</vt:lpstr>
      <vt:lpstr>Findings  What did the systematic literature review  tell us?</vt:lpstr>
      <vt:lpstr>PowerPoint Presentation</vt:lpstr>
      <vt:lpstr>SUPPORTING EVIDENCE  What was the evidence that contributed to the statement?</vt:lpstr>
      <vt:lpstr>Supporting Evidence: Ramos-Macias et al 2017</vt:lpstr>
      <vt:lpstr>Supporting Evidence: Ramos-Macias et al 2017</vt:lpstr>
      <vt:lpstr>Supporting Evidence: Helbig et al 2011</vt:lpstr>
      <vt:lpstr>Supporting Evidence: Helbig et al 2011</vt:lpstr>
      <vt:lpstr>Conclusion &amp; Takeaways</vt:lpstr>
      <vt:lpstr>Bibliography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2019-11-02T04:29:52Z</dcterms:created>
  <dcterms:modified xsi:type="dcterms:W3CDTF">2020-03-30T01:47:30Z</dcterms:modified>
</cp:coreProperties>
</file>